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96" r:id="rId2"/>
    <p:sldId id="256" r:id="rId3"/>
    <p:sldId id="29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922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162A4-695E-44C8-80C7-0A56EC7455CB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93D93-8B02-44BA-8C37-65FC8A717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06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93D93-8B02-44BA-8C37-65FC8A717C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60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9517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103403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35138"/>
            <a:ext cx="8476488" cy="408146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4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9517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1" y="103403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52" y="339898"/>
            <a:ext cx="1315159" cy="2956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281762"/>
            <a:ext cx="8681719" cy="422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6550" y="1517522"/>
            <a:ext cx="8623300" cy="3604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unixtimestamp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ark.apache.org/docs/latest/api/python/reference/api/pyspark.sql.types.DateType.html#pyspark.sql.types.DateType" TargetMode="External"/><Relationship Id="rId5" Type="http://schemas.openxmlformats.org/officeDocument/2006/relationships/hyperlink" Target="https://spark.apache.org/docs/latest/api/python/reference/api/pyspark.sql.Column.html#pyspark.sql.Column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park.apache.org/docs/3.1.1/api/python/reference/api/pyspark.sql.DataFrame.html#pyspark.sql.DataFra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wbaa/using-scala-udfs-in-pyspark-b70033dd69b9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Head Silhouette Outline, Download Free Clip Art, Free Clip Art on  Clipart Library">
            <a:extLst>
              <a:ext uri="{FF2B5EF4-FFF2-40B4-BE49-F238E27FC236}">
                <a16:creationId xmlns:a16="http://schemas.microsoft.com/office/drawing/2014/main" id="{20FB3B42-7800-40CB-BD71-35616F9B7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r="16528" b="1147"/>
          <a:stretch/>
        </p:blipFill>
        <p:spPr bwMode="auto">
          <a:xfrm>
            <a:off x="3683001" y="3587647"/>
            <a:ext cx="1824639" cy="252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84" y="164717"/>
            <a:ext cx="6955448" cy="639171"/>
          </a:xfrm>
        </p:spPr>
        <p:txBody>
          <a:bodyPr/>
          <a:lstStyle/>
          <a:p>
            <a:pPr algn="ctr"/>
            <a:r>
              <a:rPr lang="en-GB" sz="4153" dirty="0">
                <a:solidFill>
                  <a:srgbClr val="0070C0"/>
                </a:solidFill>
              </a:rPr>
              <a:t>C7084 Big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074172" y="1141678"/>
            <a:ext cx="1239442" cy="376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7" dirty="0"/>
              <a:t>Ed Harris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91B43-0059-412E-94D6-815A5B17A2E0}"/>
              </a:ext>
            </a:extLst>
          </p:cNvPr>
          <p:cNvSpPr/>
          <p:nvPr/>
        </p:nvSpPr>
        <p:spPr>
          <a:xfrm>
            <a:off x="190500" y="2603500"/>
            <a:ext cx="2476500" cy="63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A059B-1D46-4F44-B976-4F9FDBEC0CD0}"/>
              </a:ext>
            </a:extLst>
          </p:cNvPr>
          <p:cNvSpPr/>
          <p:nvPr/>
        </p:nvSpPr>
        <p:spPr>
          <a:xfrm>
            <a:off x="190500" y="3260520"/>
            <a:ext cx="2476500" cy="63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DDD82-94AF-4820-8375-3F53467A97BA}"/>
              </a:ext>
            </a:extLst>
          </p:cNvPr>
          <p:cNvSpPr/>
          <p:nvPr/>
        </p:nvSpPr>
        <p:spPr>
          <a:xfrm>
            <a:off x="190500" y="3921730"/>
            <a:ext cx="2476500" cy="63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96159-6E03-426A-B2B2-EBB52ECAA6CD}"/>
              </a:ext>
            </a:extLst>
          </p:cNvPr>
          <p:cNvSpPr/>
          <p:nvPr/>
        </p:nvSpPr>
        <p:spPr>
          <a:xfrm>
            <a:off x="2021457" y="284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2C8DF4-9F06-4BED-8B61-F1E903AEC572}"/>
              </a:ext>
            </a:extLst>
          </p:cNvPr>
          <p:cNvSpPr/>
          <p:nvPr/>
        </p:nvSpPr>
        <p:spPr>
          <a:xfrm>
            <a:off x="2280728" y="284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0878F-AFBE-49B1-ABD5-9D759EB2D0E5}"/>
              </a:ext>
            </a:extLst>
          </p:cNvPr>
          <p:cNvSpPr/>
          <p:nvPr/>
        </p:nvSpPr>
        <p:spPr>
          <a:xfrm>
            <a:off x="1801873" y="3480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772DCA-C201-48F9-A0D9-2290762B4782}"/>
              </a:ext>
            </a:extLst>
          </p:cNvPr>
          <p:cNvSpPr/>
          <p:nvPr/>
        </p:nvSpPr>
        <p:spPr>
          <a:xfrm>
            <a:off x="2061144" y="3480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5E48BB-33BE-4887-AA85-CD0D3AA455AD}"/>
              </a:ext>
            </a:extLst>
          </p:cNvPr>
          <p:cNvSpPr/>
          <p:nvPr/>
        </p:nvSpPr>
        <p:spPr>
          <a:xfrm>
            <a:off x="2053207" y="411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646A59-D043-499A-8E2A-36A68669C272}"/>
              </a:ext>
            </a:extLst>
          </p:cNvPr>
          <p:cNvSpPr/>
          <p:nvPr/>
        </p:nvSpPr>
        <p:spPr>
          <a:xfrm>
            <a:off x="2312478" y="4115810"/>
            <a:ext cx="190500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E309BBD-BF46-4FE5-B48F-8FEAB284DEE0}"/>
              </a:ext>
            </a:extLst>
          </p:cNvPr>
          <p:cNvSpPr/>
          <p:nvPr/>
        </p:nvSpPr>
        <p:spPr>
          <a:xfrm>
            <a:off x="4984049" y="2159274"/>
            <a:ext cx="1789679" cy="1111081"/>
          </a:xfrm>
          <a:prstGeom prst="cloudCallout">
            <a:avLst>
              <a:gd name="adj1" fmla="val -51915"/>
              <a:gd name="adj2" fmla="val 66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8EC81C3F-0AA2-4158-B8C8-54D7B5019262}"/>
              </a:ext>
            </a:extLst>
          </p:cNvPr>
          <p:cNvSpPr/>
          <p:nvPr/>
        </p:nvSpPr>
        <p:spPr>
          <a:xfrm>
            <a:off x="275208" y="2685101"/>
            <a:ext cx="1590164" cy="107950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  <a:endParaRPr lang="en-GB" sz="2400" dirty="0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59E6E28-85EC-491C-97F6-451E1659C8F2}"/>
              </a:ext>
            </a:extLst>
          </p:cNvPr>
          <p:cNvSpPr/>
          <p:nvPr/>
        </p:nvSpPr>
        <p:spPr>
          <a:xfrm>
            <a:off x="4312893" y="4344058"/>
            <a:ext cx="762000" cy="51054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44C4A59B-78C4-4C6C-ADBA-644CED70D829}"/>
              </a:ext>
            </a:extLst>
          </p:cNvPr>
          <p:cNvSpPr/>
          <p:nvPr/>
        </p:nvSpPr>
        <p:spPr>
          <a:xfrm>
            <a:off x="4312893" y="4061460"/>
            <a:ext cx="762000" cy="51054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B453C40A-D441-4E08-A886-8043C7655F84}"/>
              </a:ext>
            </a:extLst>
          </p:cNvPr>
          <p:cNvSpPr/>
          <p:nvPr/>
        </p:nvSpPr>
        <p:spPr>
          <a:xfrm>
            <a:off x="4312893" y="3762883"/>
            <a:ext cx="762000" cy="51054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F6D22C-9B05-4B26-9897-9C734622BBFD}"/>
              </a:ext>
            </a:extLst>
          </p:cNvPr>
          <p:cNvCxnSpPr/>
          <p:nvPr/>
        </p:nvCxnSpPr>
        <p:spPr>
          <a:xfrm>
            <a:off x="2769101" y="3281533"/>
            <a:ext cx="838200" cy="656523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775746-3FF6-4D6F-991A-3267DC545297}"/>
              </a:ext>
            </a:extLst>
          </p:cNvPr>
          <p:cNvCxnSpPr>
            <a:cxnSpLocks/>
          </p:cNvCxnSpPr>
          <p:nvPr/>
        </p:nvCxnSpPr>
        <p:spPr>
          <a:xfrm flipH="1" flipV="1">
            <a:off x="2730500" y="3790863"/>
            <a:ext cx="838200" cy="654137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brown dog on grass">
            <a:extLst>
              <a:ext uri="{FF2B5EF4-FFF2-40B4-BE49-F238E27FC236}">
                <a16:creationId xmlns:a16="http://schemas.microsoft.com/office/drawing/2014/main" id="{19E3103B-5481-4A1A-AA94-6896676D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4" y="4636644"/>
            <a:ext cx="952500" cy="6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tractor farming in field">
            <a:extLst>
              <a:ext uri="{FF2B5EF4-FFF2-40B4-BE49-F238E27FC236}">
                <a16:creationId xmlns:a16="http://schemas.microsoft.com/office/drawing/2014/main" id="{6F4DC9C9-390D-4B68-8295-B93B541F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73" y="4636644"/>
            <a:ext cx="952500" cy="6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butterfly on orange petaled flower">
            <a:extLst>
              <a:ext uri="{FF2B5EF4-FFF2-40B4-BE49-F238E27FC236}">
                <a16:creationId xmlns:a16="http://schemas.microsoft.com/office/drawing/2014/main" id="{D3275E45-98DC-4F94-B4B6-6F0FFCB7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39" y="4635500"/>
            <a:ext cx="510031" cy="6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4E127A-3DC3-425D-9238-DFB7DB54D113}"/>
              </a:ext>
            </a:extLst>
          </p:cNvPr>
          <p:cNvSpPr txBox="1"/>
          <p:nvPr/>
        </p:nvSpPr>
        <p:spPr>
          <a:xfrm>
            <a:off x="5083651" y="2413000"/>
            <a:ext cx="1690078" cy="60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33" dirty="0"/>
              <a:t>QUERY</a:t>
            </a:r>
            <a:endParaRPr lang="en-GB" sz="3333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A293F3-4EBC-4F4D-9183-E1AA57594CFC}"/>
              </a:ext>
            </a:extLst>
          </p:cNvPr>
          <p:cNvCxnSpPr>
            <a:cxnSpLocks/>
          </p:cNvCxnSpPr>
          <p:nvPr/>
        </p:nvCxnSpPr>
        <p:spPr>
          <a:xfrm flipH="1">
            <a:off x="5588000" y="3302000"/>
            <a:ext cx="838200" cy="656523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351AC0-72FD-46D2-A38E-F61B2428C3EA}"/>
              </a:ext>
            </a:extLst>
          </p:cNvPr>
          <p:cNvCxnSpPr>
            <a:cxnSpLocks/>
          </p:cNvCxnSpPr>
          <p:nvPr/>
        </p:nvCxnSpPr>
        <p:spPr>
          <a:xfrm flipV="1">
            <a:off x="5588000" y="3808652"/>
            <a:ext cx="838200" cy="654137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graph chart cartoon illustration hand drawn animation transparent Motion  Background - Storyblocks">
            <a:extLst>
              <a:ext uri="{FF2B5EF4-FFF2-40B4-BE49-F238E27FC236}">
                <a16:creationId xmlns:a16="http://schemas.microsoft.com/office/drawing/2014/main" id="{91EC25C0-F182-4DA5-BF29-358E169F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15150"/>
          <a:stretch/>
        </p:blipFill>
        <p:spPr bwMode="auto">
          <a:xfrm>
            <a:off x="6645493" y="2800203"/>
            <a:ext cx="2256299" cy="18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A5AFC4-138E-4BC1-90B9-4FDA6A908864}"/>
              </a:ext>
            </a:extLst>
          </p:cNvPr>
          <p:cNvSpPr txBox="1"/>
          <p:nvPr/>
        </p:nvSpPr>
        <p:spPr>
          <a:xfrm>
            <a:off x="6711866" y="4555639"/>
            <a:ext cx="2464136" cy="60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33" dirty="0"/>
              <a:t>Knowledge</a:t>
            </a:r>
            <a:endParaRPr lang="en-GB" sz="3333" dirty="0"/>
          </a:p>
        </p:txBody>
      </p:sp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DataFrame</a:t>
            </a:r>
            <a:r>
              <a:rPr sz="2750" spc="165" dirty="0"/>
              <a:t> </a:t>
            </a:r>
            <a:r>
              <a:rPr sz="2750" spc="-10" dirty="0"/>
              <a:t>Transformations</a:t>
            </a:r>
            <a:endParaRPr sz="27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7414" y="1163319"/>
          <a:ext cx="8896985" cy="5487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3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3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Transformation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select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new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DataFrame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by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computing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given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expression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selectExpr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Variant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select()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that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accepts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SQL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expression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new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DataFrame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2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drop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new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DataFrame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with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dropped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114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withColumnRenamed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new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DataFrame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with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renamed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5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withColumn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new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DataFrame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by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adding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or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replacing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the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existing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that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has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same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name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8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filter,</a:t>
                      </a:r>
                      <a:r>
                        <a:rPr sz="1800" b="1" spc="-1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where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Filters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rows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using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given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condition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9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sort,</a:t>
                      </a:r>
                      <a:r>
                        <a:rPr sz="1800" b="1" spc="-13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orderBy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new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DataFrame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sorted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by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given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expressions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 marR="61658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1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dropDuplicates,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distinct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new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DataFrame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with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duplicate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rows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removed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limit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new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DataFrame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by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taking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first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rows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groupBy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78232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Groups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DataFrame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using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specified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columns,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so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we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can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run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aggregation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on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them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DataFrame</a:t>
            </a:r>
            <a:r>
              <a:rPr sz="2750" spc="165" dirty="0"/>
              <a:t> </a:t>
            </a:r>
            <a:r>
              <a:rPr sz="2750" spc="-10" dirty="0"/>
              <a:t>Actions</a:t>
            </a:r>
            <a:endParaRPr sz="27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8450" y="1390650"/>
          <a:ext cx="8534400" cy="3183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Operator/Method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display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Displays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DataFrame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tabular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form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via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http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format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2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show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Displays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top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rows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DataFrame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tabular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form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count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number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rows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DataFrame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6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describe,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summary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Computes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basic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statistics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numeric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string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columns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7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first,</a:t>
                      </a:r>
                      <a:r>
                        <a:rPr sz="1800" b="1" spc="-12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head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first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row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collect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an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array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that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contains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all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rows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this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DataFrame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2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take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an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array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first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rows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DataFrame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85644" y="5201411"/>
            <a:ext cx="417322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latin typeface="Arial"/>
                <a:cs typeface="Arial"/>
              </a:rPr>
              <a:t>Actions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start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Execution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25" dirty="0">
                <a:latin typeface="Arial"/>
                <a:cs typeface="Arial"/>
              </a:rPr>
              <a:t> Job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63940" y="6562343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59" h="32384">
                <a:moveTo>
                  <a:pt x="14604" y="0"/>
                </a:moveTo>
                <a:lnTo>
                  <a:pt x="8254" y="0"/>
                </a:lnTo>
                <a:lnTo>
                  <a:pt x="5587" y="1308"/>
                </a:lnTo>
                <a:lnTo>
                  <a:pt x="3428" y="4571"/>
                </a:lnTo>
                <a:lnTo>
                  <a:pt x="1142" y="7835"/>
                </a:lnTo>
                <a:lnTo>
                  <a:pt x="105" y="11099"/>
                </a:lnTo>
                <a:lnTo>
                  <a:pt x="0" y="20573"/>
                </a:lnTo>
                <a:lnTo>
                  <a:pt x="1142" y="24168"/>
                </a:lnTo>
                <a:lnTo>
                  <a:pt x="3428" y="27431"/>
                </a:lnTo>
                <a:lnTo>
                  <a:pt x="5587" y="30695"/>
                </a:lnTo>
                <a:lnTo>
                  <a:pt x="8254" y="32003"/>
                </a:lnTo>
                <a:lnTo>
                  <a:pt x="14604" y="32003"/>
                </a:lnTo>
                <a:lnTo>
                  <a:pt x="17271" y="30695"/>
                </a:lnTo>
                <a:lnTo>
                  <a:pt x="17750" y="30048"/>
                </a:lnTo>
                <a:lnTo>
                  <a:pt x="8762" y="30048"/>
                </a:lnTo>
                <a:lnTo>
                  <a:pt x="6476" y="28409"/>
                </a:lnTo>
                <a:lnTo>
                  <a:pt x="4571" y="25793"/>
                </a:lnTo>
                <a:lnTo>
                  <a:pt x="2539" y="23190"/>
                </a:lnTo>
                <a:lnTo>
                  <a:pt x="1737" y="20243"/>
                </a:lnTo>
                <a:lnTo>
                  <a:pt x="1650" y="12077"/>
                </a:lnTo>
                <a:lnTo>
                  <a:pt x="2539" y="8813"/>
                </a:lnTo>
                <a:lnTo>
                  <a:pt x="4571" y="6210"/>
                </a:lnTo>
                <a:lnTo>
                  <a:pt x="6476" y="3263"/>
                </a:lnTo>
                <a:lnTo>
                  <a:pt x="8762" y="1955"/>
                </a:lnTo>
                <a:lnTo>
                  <a:pt x="17750" y="1955"/>
                </a:lnTo>
                <a:lnTo>
                  <a:pt x="17271" y="1308"/>
                </a:lnTo>
                <a:lnTo>
                  <a:pt x="14604" y="0"/>
                </a:lnTo>
                <a:close/>
              </a:path>
              <a:path w="22859" h="32384">
                <a:moveTo>
                  <a:pt x="17750" y="1955"/>
                </a:moveTo>
                <a:lnTo>
                  <a:pt x="14096" y="1955"/>
                </a:lnTo>
                <a:lnTo>
                  <a:pt x="16382" y="3263"/>
                </a:lnTo>
                <a:lnTo>
                  <a:pt x="18414" y="6210"/>
                </a:lnTo>
                <a:lnTo>
                  <a:pt x="20319" y="8813"/>
                </a:lnTo>
                <a:lnTo>
                  <a:pt x="21032" y="11429"/>
                </a:lnTo>
                <a:lnTo>
                  <a:pt x="21122" y="20243"/>
                </a:lnTo>
                <a:lnTo>
                  <a:pt x="20319" y="23190"/>
                </a:lnTo>
                <a:lnTo>
                  <a:pt x="18414" y="25793"/>
                </a:lnTo>
                <a:lnTo>
                  <a:pt x="16382" y="28409"/>
                </a:lnTo>
                <a:lnTo>
                  <a:pt x="14096" y="30048"/>
                </a:lnTo>
                <a:lnTo>
                  <a:pt x="17750" y="30048"/>
                </a:lnTo>
                <a:lnTo>
                  <a:pt x="19684" y="27431"/>
                </a:lnTo>
                <a:lnTo>
                  <a:pt x="21716" y="24168"/>
                </a:lnTo>
                <a:lnTo>
                  <a:pt x="22859" y="20573"/>
                </a:lnTo>
                <a:lnTo>
                  <a:pt x="22754" y="11099"/>
                </a:lnTo>
                <a:lnTo>
                  <a:pt x="21716" y="7835"/>
                </a:lnTo>
                <a:lnTo>
                  <a:pt x="19684" y="4571"/>
                </a:lnTo>
                <a:lnTo>
                  <a:pt x="17750" y="1955"/>
                </a:lnTo>
                <a:close/>
              </a:path>
              <a:path w="22859" h="32384">
                <a:moveTo>
                  <a:pt x="13842" y="7188"/>
                </a:moveTo>
                <a:lnTo>
                  <a:pt x="6984" y="7188"/>
                </a:lnTo>
                <a:lnTo>
                  <a:pt x="6984" y="24815"/>
                </a:lnTo>
                <a:lnTo>
                  <a:pt x="9016" y="24815"/>
                </a:lnTo>
                <a:lnTo>
                  <a:pt x="9016" y="17640"/>
                </a:lnTo>
                <a:lnTo>
                  <a:pt x="15411" y="17640"/>
                </a:lnTo>
                <a:lnTo>
                  <a:pt x="15239" y="17310"/>
                </a:lnTo>
                <a:lnTo>
                  <a:pt x="14604" y="16649"/>
                </a:lnTo>
                <a:lnTo>
                  <a:pt x="13588" y="16649"/>
                </a:lnTo>
                <a:lnTo>
                  <a:pt x="14350" y="16332"/>
                </a:lnTo>
                <a:lnTo>
                  <a:pt x="14985" y="16001"/>
                </a:lnTo>
                <a:lnTo>
                  <a:pt x="15239" y="15671"/>
                </a:lnTo>
                <a:lnTo>
                  <a:pt x="9016" y="15671"/>
                </a:lnTo>
                <a:lnTo>
                  <a:pt x="9016" y="9143"/>
                </a:lnTo>
                <a:lnTo>
                  <a:pt x="16255" y="9143"/>
                </a:lnTo>
                <a:lnTo>
                  <a:pt x="15875" y="8496"/>
                </a:lnTo>
                <a:lnTo>
                  <a:pt x="14604" y="7505"/>
                </a:lnTo>
                <a:lnTo>
                  <a:pt x="13842" y="7188"/>
                </a:lnTo>
                <a:close/>
              </a:path>
              <a:path w="22859" h="32384">
                <a:moveTo>
                  <a:pt x="15411" y="17640"/>
                </a:moveTo>
                <a:lnTo>
                  <a:pt x="12064" y="17640"/>
                </a:lnTo>
                <a:lnTo>
                  <a:pt x="12700" y="17957"/>
                </a:lnTo>
                <a:lnTo>
                  <a:pt x="13207" y="18287"/>
                </a:lnTo>
                <a:lnTo>
                  <a:pt x="14096" y="18935"/>
                </a:lnTo>
                <a:lnTo>
                  <a:pt x="14350" y="20243"/>
                </a:lnTo>
                <a:lnTo>
                  <a:pt x="14477" y="24168"/>
                </a:lnTo>
                <a:lnTo>
                  <a:pt x="14604" y="24815"/>
                </a:lnTo>
                <a:lnTo>
                  <a:pt x="16636" y="24815"/>
                </a:lnTo>
                <a:lnTo>
                  <a:pt x="16636" y="24498"/>
                </a:lnTo>
                <a:lnTo>
                  <a:pt x="16382" y="24498"/>
                </a:lnTo>
                <a:lnTo>
                  <a:pt x="16300" y="19926"/>
                </a:lnTo>
                <a:lnTo>
                  <a:pt x="16128" y="19265"/>
                </a:lnTo>
                <a:lnTo>
                  <a:pt x="15748" y="18287"/>
                </a:lnTo>
                <a:lnTo>
                  <a:pt x="15411" y="17640"/>
                </a:lnTo>
                <a:close/>
              </a:path>
              <a:path w="22859" h="32384">
                <a:moveTo>
                  <a:pt x="16255" y="9143"/>
                </a:moveTo>
                <a:lnTo>
                  <a:pt x="12191" y="9143"/>
                </a:lnTo>
                <a:lnTo>
                  <a:pt x="13207" y="9474"/>
                </a:lnTo>
                <a:lnTo>
                  <a:pt x="13588" y="9791"/>
                </a:lnTo>
                <a:lnTo>
                  <a:pt x="14096" y="10121"/>
                </a:lnTo>
                <a:lnTo>
                  <a:pt x="14604" y="11099"/>
                </a:lnTo>
                <a:lnTo>
                  <a:pt x="14604" y="13715"/>
                </a:lnTo>
                <a:lnTo>
                  <a:pt x="14096" y="14693"/>
                </a:lnTo>
                <a:lnTo>
                  <a:pt x="13207" y="15024"/>
                </a:lnTo>
                <a:lnTo>
                  <a:pt x="12700" y="15354"/>
                </a:lnTo>
                <a:lnTo>
                  <a:pt x="12064" y="15671"/>
                </a:lnTo>
                <a:lnTo>
                  <a:pt x="15239" y="15671"/>
                </a:lnTo>
                <a:lnTo>
                  <a:pt x="16128" y="15024"/>
                </a:lnTo>
                <a:lnTo>
                  <a:pt x="16636" y="13715"/>
                </a:lnTo>
                <a:lnTo>
                  <a:pt x="16636" y="9791"/>
                </a:lnTo>
                <a:lnTo>
                  <a:pt x="16255" y="9143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898647"/>
            <a:ext cx="9144000" cy="1061085"/>
          </a:xfrm>
          <a:custGeom>
            <a:avLst/>
            <a:gdLst/>
            <a:ahLst/>
            <a:cxnLst/>
            <a:rect l="l" t="t" r="r" b="b"/>
            <a:pathLst>
              <a:path w="9144000" h="1061085">
                <a:moveTo>
                  <a:pt x="0" y="0"/>
                </a:moveTo>
                <a:lnTo>
                  <a:pt x="0" y="1060703"/>
                </a:lnTo>
                <a:lnTo>
                  <a:pt x="9143999" y="106070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50873" y="2958845"/>
            <a:ext cx="5836285" cy="86614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564515" marR="5080" indent="-552450">
              <a:lnSpc>
                <a:spcPts val="3260"/>
              </a:lnSpc>
              <a:spcBef>
                <a:spcPts val="285"/>
              </a:spcBef>
            </a:pP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Spark</a:t>
            </a:r>
            <a:r>
              <a:rPr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SQL</a:t>
            </a:r>
            <a:r>
              <a:rPr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Date</a:t>
            </a:r>
            <a:r>
              <a:rPr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Timestamps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(Start</a:t>
            </a:r>
            <a:r>
              <a:rPr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Transformations</a:t>
            </a:r>
            <a:r>
              <a:rPr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02)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What</a:t>
            </a:r>
            <a:r>
              <a:rPr sz="2750" spc="40" dirty="0"/>
              <a:t> </a:t>
            </a:r>
            <a:r>
              <a:rPr sz="2750" dirty="0"/>
              <a:t>is</a:t>
            </a:r>
            <a:r>
              <a:rPr sz="2750" spc="75" dirty="0"/>
              <a:t> </a:t>
            </a:r>
            <a:r>
              <a:rPr sz="2750" dirty="0"/>
              <a:t>Unix</a:t>
            </a:r>
            <a:r>
              <a:rPr sz="2750" spc="40" dirty="0"/>
              <a:t> </a:t>
            </a:r>
            <a:r>
              <a:rPr sz="2750" spc="-10" dirty="0"/>
              <a:t>Time?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220472" y="1267205"/>
            <a:ext cx="8295640" cy="132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Unix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system 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describing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point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number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micro- </a:t>
            </a:r>
            <a:r>
              <a:rPr sz="1800" dirty="0">
                <a:latin typeface="Arial"/>
                <a:cs typeface="Arial"/>
              </a:rPr>
              <a:t>seconds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elapsed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Unix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epoch,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excluding leap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seconds.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Unix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epoch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00:00:00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January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1970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There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several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ways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convert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Unix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Timestamp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format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6144" y="5378196"/>
            <a:ext cx="379222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320"/>
              </a:spcBef>
            </a:pPr>
            <a:r>
              <a:rPr sz="1800" b="1" spc="-10" dirty="0">
                <a:latin typeface="Arial"/>
                <a:cs typeface="Arial"/>
              </a:rPr>
              <a:t>htt</a:t>
            </a:r>
            <a:r>
              <a:rPr sz="1800" b="1" spc="-10" dirty="0">
                <a:latin typeface="Arial"/>
                <a:cs typeface="Arial"/>
                <a:hlinkClick r:id="rId2"/>
              </a:rPr>
              <a:t>ps://w</a:t>
            </a:r>
            <a:r>
              <a:rPr sz="1800" b="1" spc="-10" dirty="0">
                <a:latin typeface="Arial"/>
                <a:cs typeface="Arial"/>
              </a:rPr>
              <a:t>ww.un</a:t>
            </a:r>
            <a:r>
              <a:rPr sz="1800" b="1" spc="-10" dirty="0">
                <a:latin typeface="Arial"/>
                <a:cs typeface="Arial"/>
                <a:hlinkClick r:id="rId2"/>
              </a:rPr>
              <a:t>ixtimestamp.com/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87334" y="2782379"/>
            <a:ext cx="5560695" cy="2169160"/>
            <a:chOff x="1787334" y="2782379"/>
            <a:chExt cx="5560695" cy="21691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6796" y="2791968"/>
              <a:ext cx="5541263" cy="21031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92097" y="2787142"/>
              <a:ext cx="5551170" cy="2112645"/>
            </a:xfrm>
            <a:custGeom>
              <a:avLst/>
              <a:gdLst/>
              <a:ahLst/>
              <a:cxnLst/>
              <a:rect l="l" t="t" r="r" b="b"/>
              <a:pathLst>
                <a:path w="5551170" h="2112645">
                  <a:moveTo>
                    <a:pt x="0" y="2112644"/>
                  </a:moveTo>
                  <a:lnTo>
                    <a:pt x="5550789" y="2112644"/>
                  </a:lnTo>
                  <a:lnTo>
                    <a:pt x="5550789" y="0"/>
                  </a:lnTo>
                  <a:lnTo>
                    <a:pt x="0" y="0"/>
                  </a:lnTo>
                  <a:lnTo>
                    <a:pt x="0" y="21126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34383" y="3906012"/>
              <a:ext cx="3397250" cy="1007744"/>
            </a:xfrm>
            <a:custGeom>
              <a:avLst/>
              <a:gdLst/>
              <a:ahLst/>
              <a:cxnLst/>
              <a:rect l="l" t="t" r="r" b="b"/>
              <a:pathLst>
                <a:path w="3397250" h="1007745">
                  <a:moveTo>
                    <a:pt x="0" y="1007363"/>
                  </a:moveTo>
                  <a:lnTo>
                    <a:pt x="3396996" y="1007363"/>
                  </a:lnTo>
                  <a:lnTo>
                    <a:pt x="3396996" y="0"/>
                  </a:lnTo>
                  <a:lnTo>
                    <a:pt x="0" y="0"/>
                  </a:lnTo>
                  <a:lnTo>
                    <a:pt x="0" y="1007363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4998" y="2978658"/>
              <a:ext cx="2936875" cy="0"/>
            </a:xfrm>
            <a:custGeom>
              <a:avLst/>
              <a:gdLst/>
              <a:ahLst/>
              <a:cxnLst/>
              <a:rect l="l" t="t" r="r" b="b"/>
              <a:pathLst>
                <a:path w="2936875">
                  <a:moveTo>
                    <a:pt x="0" y="0"/>
                  </a:moveTo>
                  <a:lnTo>
                    <a:pt x="2936875" y="0"/>
                  </a:lnTo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951738"/>
            <a:ext cx="3931285" cy="0"/>
          </a:xfrm>
          <a:custGeom>
            <a:avLst/>
            <a:gdLst/>
            <a:ahLst/>
            <a:cxnLst/>
            <a:rect l="l" t="t" r="r" b="b"/>
            <a:pathLst>
              <a:path w="3931285">
                <a:moveTo>
                  <a:pt x="0" y="0"/>
                </a:moveTo>
                <a:lnTo>
                  <a:pt x="3931158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61" y="926338"/>
            <a:ext cx="9144000" cy="120650"/>
            <a:chOff x="761" y="926338"/>
            <a:chExt cx="9144000" cy="120650"/>
          </a:xfrm>
        </p:grpSpPr>
        <p:sp>
          <p:nvSpPr>
            <p:cNvPr id="4" name="object 4"/>
            <p:cNvSpPr/>
            <p:nvPr/>
          </p:nvSpPr>
          <p:spPr>
            <a:xfrm>
              <a:off x="7010400" y="951738"/>
              <a:ext cx="2134870" cy="0"/>
            </a:xfrm>
            <a:custGeom>
              <a:avLst/>
              <a:gdLst/>
              <a:ahLst/>
              <a:cxnLst/>
              <a:rect l="l" t="t" r="r" b="b"/>
              <a:pathLst>
                <a:path w="2134870">
                  <a:moveTo>
                    <a:pt x="0" y="0"/>
                  </a:moveTo>
                  <a:lnTo>
                    <a:pt x="2134361" y="0"/>
                  </a:lnTo>
                </a:path>
              </a:pathLst>
            </a:custGeom>
            <a:ln w="508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103403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400">
              <a:solidFill>
                <a:srgbClr val="005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2400" y="228600"/>
            <a:ext cx="1371600" cy="533400"/>
            <a:chOff x="152400" y="228600"/>
            <a:chExt cx="1371600" cy="5334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52" y="339898"/>
              <a:ext cx="1315159" cy="2956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400" y="228600"/>
              <a:ext cx="1371600" cy="533400"/>
            </a:xfrm>
            <a:custGeom>
              <a:avLst/>
              <a:gdLst/>
              <a:ahLst/>
              <a:cxnLst/>
              <a:rect l="l" t="t" r="r" b="b"/>
              <a:pathLst>
                <a:path w="1371600" h="533400">
                  <a:moveTo>
                    <a:pt x="1371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371600" y="5334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Built-in</a:t>
            </a:r>
            <a:r>
              <a:rPr sz="2750" spc="90" dirty="0"/>
              <a:t> </a:t>
            </a:r>
            <a:r>
              <a:rPr sz="2750" spc="-10" dirty="0"/>
              <a:t>functions</a:t>
            </a:r>
            <a:endParaRPr sz="2750"/>
          </a:p>
        </p:txBody>
      </p:sp>
      <p:sp>
        <p:nvSpPr>
          <p:cNvPr id="10" name="object 10"/>
          <p:cNvSpPr/>
          <p:nvPr/>
        </p:nvSpPr>
        <p:spPr>
          <a:xfrm>
            <a:off x="1513332" y="6248400"/>
            <a:ext cx="6117590" cy="338455"/>
          </a:xfrm>
          <a:custGeom>
            <a:avLst/>
            <a:gdLst/>
            <a:ahLst/>
            <a:cxnLst/>
            <a:rect l="l" t="t" r="r" b="b"/>
            <a:pathLst>
              <a:path w="6117590" h="338454">
                <a:moveTo>
                  <a:pt x="0" y="338328"/>
                </a:moveTo>
                <a:lnTo>
                  <a:pt x="6117336" y="338328"/>
                </a:lnTo>
                <a:lnTo>
                  <a:pt x="6117336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ln w="9524">
            <a:solidFill>
              <a:srgbClr val="1B2F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62429" y="6309691"/>
            <a:ext cx="71120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10" dirty="0">
                <a:latin typeface="Arial"/>
                <a:cs typeface="Arial"/>
              </a:rPr>
              <a:t>https://s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3649" y="6309691"/>
            <a:ext cx="510730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10" dirty="0">
                <a:latin typeface="Arial"/>
                <a:cs typeface="Arial"/>
              </a:rPr>
              <a:t>park.apache.org/docs/latest/sql-ref-datetime-pattern.html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22331" y="66611"/>
            <a:ext cx="4316730" cy="392430"/>
            <a:chOff x="3922331" y="66611"/>
            <a:chExt cx="4316730" cy="39243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0" y="76199"/>
              <a:ext cx="4297680" cy="3733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927094" y="71373"/>
              <a:ext cx="4307205" cy="382905"/>
            </a:xfrm>
            <a:custGeom>
              <a:avLst/>
              <a:gdLst/>
              <a:ahLst/>
              <a:cxnLst/>
              <a:rect l="l" t="t" r="r" b="b"/>
              <a:pathLst>
                <a:path w="4307205" h="382905">
                  <a:moveTo>
                    <a:pt x="0" y="382904"/>
                  </a:moveTo>
                  <a:lnTo>
                    <a:pt x="4307205" y="382904"/>
                  </a:lnTo>
                  <a:lnTo>
                    <a:pt x="4307205" y="0"/>
                  </a:lnTo>
                  <a:lnTo>
                    <a:pt x="0" y="0"/>
                  </a:lnTo>
                  <a:lnTo>
                    <a:pt x="0" y="382904"/>
                  </a:lnTo>
                  <a:close/>
                </a:path>
              </a:pathLst>
            </a:custGeom>
            <a:ln w="9525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28082" y="429005"/>
              <a:ext cx="1054100" cy="0"/>
            </a:xfrm>
            <a:custGeom>
              <a:avLst/>
              <a:gdLst/>
              <a:ahLst/>
              <a:cxnLst/>
              <a:rect l="l" t="t" r="r" b="b"/>
              <a:pathLst>
                <a:path w="1054100">
                  <a:moveTo>
                    <a:pt x="0" y="0"/>
                  </a:moveTo>
                  <a:lnTo>
                    <a:pt x="1053718" y="0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922331" y="542099"/>
            <a:ext cx="3097530" cy="471805"/>
            <a:chOff x="3922331" y="542099"/>
            <a:chExt cx="3097530" cy="47180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20" y="551688"/>
              <a:ext cx="3078479" cy="45262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27094" y="546862"/>
              <a:ext cx="3088005" cy="462280"/>
            </a:xfrm>
            <a:custGeom>
              <a:avLst/>
              <a:gdLst/>
              <a:ahLst/>
              <a:cxnLst/>
              <a:rect l="l" t="t" r="r" b="b"/>
              <a:pathLst>
                <a:path w="3088004" h="462280">
                  <a:moveTo>
                    <a:pt x="0" y="462152"/>
                  </a:moveTo>
                  <a:lnTo>
                    <a:pt x="3088004" y="462152"/>
                  </a:lnTo>
                  <a:lnTo>
                    <a:pt x="3088004" y="0"/>
                  </a:lnTo>
                  <a:lnTo>
                    <a:pt x="0" y="0"/>
                  </a:lnTo>
                  <a:lnTo>
                    <a:pt x="0" y="462152"/>
                  </a:lnTo>
                  <a:close/>
                </a:path>
              </a:pathLst>
            </a:custGeom>
            <a:ln w="9525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81000" y="1894725"/>
            <a:ext cx="1981200" cy="1353185"/>
            <a:chOff x="381000" y="1894725"/>
            <a:chExt cx="1981200" cy="1353185"/>
          </a:xfrm>
        </p:grpSpPr>
        <p:sp>
          <p:nvSpPr>
            <p:cNvPr id="21" name="object 21"/>
            <p:cNvSpPr/>
            <p:nvPr/>
          </p:nvSpPr>
          <p:spPr>
            <a:xfrm>
              <a:off x="381000" y="1894725"/>
              <a:ext cx="1981200" cy="951230"/>
            </a:xfrm>
            <a:custGeom>
              <a:avLst/>
              <a:gdLst/>
              <a:ahLst/>
              <a:cxnLst/>
              <a:rect l="l" t="t" r="r" b="b"/>
              <a:pathLst>
                <a:path w="1981200" h="951230">
                  <a:moveTo>
                    <a:pt x="1981200" y="0"/>
                  </a:moveTo>
                  <a:lnTo>
                    <a:pt x="0" y="0"/>
                  </a:lnTo>
                  <a:lnTo>
                    <a:pt x="0" y="950963"/>
                  </a:lnTo>
                  <a:lnTo>
                    <a:pt x="1981200" y="950963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CAE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000" y="2845574"/>
              <a:ext cx="1981200" cy="402590"/>
            </a:xfrm>
            <a:custGeom>
              <a:avLst/>
              <a:gdLst/>
              <a:ahLst/>
              <a:cxnLst/>
              <a:rect l="l" t="t" r="r" b="b"/>
              <a:pathLst>
                <a:path w="1981200" h="402589">
                  <a:moveTo>
                    <a:pt x="1981200" y="0"/>
                  </a:moveTo>
                  <a:lnTo>
                    <a:pt x="0" y="0"/>
                  </a:lnTo>
                  <a:lnTo>
                    <a:pt x="0" y="402323"/>
                  </a:lnTo>
                  <a:lnTo>
                    <a:pt x="1981200" y="402323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E7F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74650" y="1517522"/>
          <a:ext cx="8534400" cy="5323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594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3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date_format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6311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Converts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date/timestamp/string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value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string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the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format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specified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by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date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format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given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by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second argument.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4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add_months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date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that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is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numMonths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after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startDate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to_date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Converts</a:t>
                      </a:r>
                      <a:r>
                        <a:rPr sz="1400" spc="2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Column</a:t>
                      </a:r>
                      <a:r>
                        <a:rPr sz="14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into</a:t>
                      </a:r>
                      <a:r>
                        <a:rPr sz="14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  <a:hlinkClick r:id="rId6"/>
                        </a:rPr>
                        <a:t>pyspark.sql.types.DateType</a:t>
                      </a:r>
                      <a:r>
                        <a:rPr sz="14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via</a:t>
                      </a:r>
                      <a:r>
                        <a:rPr sz="14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optionally</a:t>
                      </a:r>
                      <a:r>
                        <a:rPr sz="14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specified</a:t>
                      </a:r>
                      <a:r>
                        <a:rPr sz="1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format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dayofweek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971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Extracts</a:t>
                      </a:r>
                      <a:r>
                        <a:rPr sz="1800" spc="-2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day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month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as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an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integer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from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given date/timestamp/string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date_add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4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4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date</a:t>
                      </a:r>
                      <a:r>
                        <a:rPr sz="14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that</a:t>
                      </a:r>
                      <a:r>
                        <a:rPr sz="14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is</a:t>
                      </a:r>
                      <a:r>
                        <a:rPr sz="14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4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days</a:t>
                      </a:r>
                      <a:r>
                        <a:rPr sz="14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after</a:t>
                      </a:r>
                      <a:r>
                        <a:rPr sz="14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start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71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6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from_unixtime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933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Converts</a:t>
                      </a:r>
                      <a:r>
                        <a:rPr sz="14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4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number</a:t>
                      </a:r>
                      <a:r>
                        <a:rPr sz="14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4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seconds</a:t>
                      </a:r>
                      <a:r>
                        <a:rPr sz="14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from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unix</a:t>
                      </a:r>
                      <a:r>
                        <a:rPr sz="14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epoch</a:t>
                      </a:r>
                      <a:r>
                        <a:rPr sz="14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(1970-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01-</a:t>
                      </a:r>
                      <a:r>
                        <a:rPr sz="1400" spc="-130" dirty="0">
                          <a:latin typeface="Tahoma"/>
                          <a:cs typeface="Tahoma"/>
                        </a:rPr>
                        <a:t>01</a:t>
                      </a:r>
                      <a:r>
                        <a:rPr sz="14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00:00:00</a:t>
                      </a:r>
                      <a:r>
                        <a:rPr sz="14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UTC)</a:t>
                      </a:r>
                      <a:r>
                        <a:rPr sz="14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to</a:t>
                      </a:r>
                      <a:r>
                        <a:rPr sz="14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a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string</a:t>
                      </a:r>
                      <a:r>
                        <a:rPr sz="14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representing</a:t>
                      </a:r>
                      <a:r>
                        <a:rPr sz="14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timestamp</a:t>
                      </a:r>
                      <a:r>
                        <a:rPr sz="14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4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that</a:t>
                      </a:r>
                      <a:r>
                        <a:rPr sz="14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moment</a:t>
                      </a:r>
                      <a:r>
                        <a:rPr sz="14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4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current</a:t>
                      </a:r>
                      <a:r>
                        <a:rPr sz="14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system</a:t>
                      </a:r>
                      <a:r>
                        <a:rPr sz="14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time</a:t>
                      </a:r>
                      <a:r>
                        <a:rPr sz="1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zone</a:t>
                      </a:r>
                      <a:r>
                        <a:rPr sz="14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4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given format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 marR="31559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b="1" spc="-12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year</a:t>
                      </a:r>
                      <a:r>
                        <a:rPr sz="1800" b="1" spc="-15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79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|</a:t>
                      </a:r>
                      <a:r>
                        <a:rPr sz="1800" b="1" spc="-15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6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month</a:t>
                      </a:r>
                      <a:r>
                        <a:rPr sz="1800" b="1" spc="-14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844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|</a:t>
                      </a:r>
                      <a:r>
                        <a:rPr sz="1800" b="1" spc="-14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minute</a:t>
                      </a:r>
                      <a:r>
                        <a:rPr sz="1800" b="1" spc="-13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79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|</a:t>
                      </a:r>
                      <a:r>
                        <a:rPr sz="1800" b="1" spc="-14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8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second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1495425" indent="4572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Extracts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time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frame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as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an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integer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from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given date/timestamp/string.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b="1" spc="-6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unix_timestamp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48069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Converts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time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string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with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given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pattern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Unix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timestamp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(in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seconds)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1358138" y="552450"/>
            <a:ext cx="4281805" cy="2898140"/>
          </a:xfrm>
          <a:custGeom>
            <a:avLst/>
            <a:gdLst/>
            <a:ahLst/>
            <a:cxnLst/>
            <a:rect l="l" t="t" r="r" b="b"/>
            <a:pathLst>
              <a:path w="4281805" h="2898140">
                <a:moveTo>
                  <a:pt x="4140878" y="64094"/>
                </a:moveTo>
                <a:lnTo>
                  <a:pt x="0" y="2855849"/>
                </a:lnTo>
                <a:lnTo>
                  <a:pt x="28448" y="2898013"/>
                </a:lnTo>
                <a:lnTo>
                  <a:pt x="4169288" y="106284"/>
                </a:lnTo>
                <a:lnTo>
                  <a:pt x="4140878" y="64094"/>
                </a:lnTo>
                <a:close/>
              </a:path>
              <a:path w="4281805" h="2898140">
                <a:moveTo>
                  <a:pt x="4253220" y="49911"/>
                </a:moveTo>
                <a:lnTo>
                  <a:pt x="4161916" y="49911"/>
                </a:lnTo>
                <a:lnTo>
                  <a:pt x="4190365" y="92075"/>
                </a:lnTo>
                <a:lnTo>
                  <a:pt x="4169288" y="106284"/>
                </a:lnTo>
                <a:lnTo>
                  <a:pt x="4197604" y="148336"/>
                </a:lnTo>
                <a:lnTo>
                  <a:pt x="4253220" y="49911"/>
                </a:lnTo>
                <a:close/>
              </a:path>
              <a:path w="4281805" h="2898140">
                <a:moveTo>
                  <a:pt x="4161916" y="49911"/>
                </a:moveTo>
                <a:lnTo>
                  <a:pt x="4140878" y="64094"/>
                </a:lnTo>
                <a:lnTo>
                  <a:pt x="4169288" y="106284"/>
                </a:lnTo>
                <a:lnTo>
                  <a:pt x="4190365" y="92075"/>
                </a:lnTo>
                <a:lnTo>
                  <a:pt x="4161916" y="49911"/>
                </a:lnTo>
                <a:close/>
              </a:path>
              <a:path w="4281805" h="2898140">
                <a:moveTo>
                  <a:pt x="4281424" y="0"/>
                </a:moveTo>
                <a:lnTo>
                  <a:pt x="4112514" y="21971"/>
                </a:lnTo>
                <a:lnTo>
                  <a:pt x="4140878" y="64094"/>
                </a:lnTo>
                <a:lnTo>
                  <a:pt x="4161916" y="49911"/>
                </a:lnTo>
                <a:lnTo>
                  <a:pt x="4253220" y="49911"/>
                </a:lnTo>
                <a:lnTo>
                  <a:pt x="42814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Date/Time</a:t>
            </a:r>
            <a:r>
              <a:rPr sz="2750" spc="145" dirty="0"/>
              <a:t> </a:t>
            </a:r>
            <a:r>
              <a:rPr sz="2750" spc="-10" dirty="0"/>
              <a:t>Patterns</a:t>
            </a:r>
            <a:endParaRPr sz="2750"/>
          </a:p>
        </p:txBody>
      </p:sp>
      <p:grpSp>
        <p:nvGrpSpPr>
          <p:cNvPr id="4" name="object 4"/>
          <p:cNvGrpSpPr/>
          <p:nvPr/>
        </p:nvGrpSpPr>
        <p:grpSpPr>
          <a:xfrm>
            <a:off x="322706" y="1624266"/>
            <a:ext cx="8678545" cy="3948429"/>
            <a:chOff x="322706" y="1624266"/>
            <a:chExt cx="8678545" cy="39484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231" y="1633727"/>
              <a:ext cx="6336792" cy="3928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7469" y="1629028"/>
              <a:ext cx="6346825" cy="3938904"/>
            </a:xfrm>
            <a:custGeom>
              <a:avLst/>
              <a:gdLst/>
              <a:ahLst/>
              <a:cxnLst/>
              <a:rect l="l" t="t" r="r" b="b"/>
              <a:pathLst>
                <a:path w="6346825" h="3938904">
                  <a:moveTo>
                    <a:pt x="0" y="3938397"/>
                  </a:moveTo>
                  <a:lnTo>
                    <a:pt x="6346317" y="3938397"/>
                  </a:lnTo>
                  <a:lnTo>
                    <a:pt x="6346317" y="0"/>
                  </a:lnTo>
                  <a:lnTo>
                    <a:pt x="0" y="0"/>
                  </a:lnTo>
                  <a:lnTo>
                    <a:pt x="0" y="3938397"/>
                  </a:lnTo>
                  <a:close/>
                </a:path>
              </a:pathLst>
            </a:custGeom>
            <a:ln w="9525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160" y="3104387"/>
              <a:ext cx="2758440" cy="12725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8334" y="3099561"/>
              <a:ext cx="2767965" cy="1282065"/>
            </a:xfrm>
            <a:custGeom>
              <a:avLst/>
              <a:gdLst/>
              <a:ahLst/>
              <a:cxnLst/>
              <a:rect l="l" t="t" r="r" b="b"/>
              <a:pathLst>
                <a:path w="2767965" h="1282064">
                  <a:moveTo>
                    <a:pt x="0" y="1282064"/>
                  </a:moveTo>
                  <a:lnTo>
                    <a:pt x="2767965" y="1282064"/>
                  </a:lnTo>
                  <a:lnTo>
                    <a:pt x="2767965" y="0"/>
                  </a:lnTo>
                  <a:lnTo>
                    <a:pt x="0" y="0"/>
                  </a:lnTo>
                  <a:lnTo>
                    <a:pt x="0" y="1282064"/>
                  </a:lnTo>
                  <a:close/>
                </a:path>
              </a:pathLst>
            </a:custGeom>
            <a:ln w="9525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79720" y="3083051"/>
              <a:ext cx="788670" cy="228600"/>
            </a:xfrm>
            <a:custGeom>
              <a:avLst/>
              <a:gdLst/>
              <a:ahLst/>
              <a:cxnLst/>
              <a:rect l="l" t="t" r="r" b="b"/>
              <a:pathLst>
                <a:path w="788670" h="228600">
                  <a:moveTo>
                    <a:pt x="560069" y="0"/>
                  </a:moveTo>
                  <a:lnTo>
                    <a:pt x="560069" y="228600"/>
                  </a:lnTo>
                  <a:lnTo>
                    <a:pt x="712469" y="152400"/>
                  </a:lnTo>
                  <a:lnTo>
                    <a:pt x="598169" y="152400"/>
                  </a:lnTo>
                  <a:lnTo>
                    <a:pt x="598169" y="76200"/>
                  </a:lnTo>
                  <a:lnTo>
                    <a:pt x="712469" y="76200"/>
                  </a:lnTo>
                  <a:lnTo>
                    <a:pt x="560069" y="0"/>
                  </a:lnTo>
                  <a:close/>
                </a:path>
                <a:path w="788670" h="228600">
                  <a:moveTo>
                    <a:pt x="560069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560069" y="152400"/>
                  </a:lnTo>
                  <a:lnTo>
                    <a:pt x="560069" y="76200"/>
                  </a:lnTo>
                  <a:close/>
                </a:path>
                <a:path w="788670" h="228600">
                  <a:moveTo>
                    <a:pt x="712469" y="76200"/>
                  </a:moveTo>
                  <a:lnTo>
                    <a:pt x="598169" y="76200"/>
                  </a:lnTo>
                  <a:lnTo>
                    <a:pt x="598169" y="152400"/>
                  </a:lnTo>
                  <a:lnTo>
                    <a:pt x="712469" y="152400"/>
                  </a:lnTo>
                  <a:lnTo>
                    <a:pt x="788669" y="114300"/>
                  </a:lnTo>
                  <a:lnTo>
                    <a:pt x="712469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13041" y="3277361"/>
              <a:ext cx="2065020" cy="0"/>
            </a:xfrm>
            <a:custGeom>
              <a:avLst/>
              <a:gdLst/>
              <a:ahLst/>
              <a:cxnLst/>
              <a:rect l="l" t="t" r="r" b="b"/>
              <a:pathLst>
                <a:path w="2065020">
                  <a:moveTo>
                    <a:pt x="0" y="0"/>
                  </a:moveTo>
                  <a:lnTo>
                    <a:pt x="2065019" y="0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63940" y="6562343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59" h="32384">
                <a:moveTo>
                  <a:pt x="14604" y="0"/>
                </a:moveTo>
                <a:lnTo>
                  <a:pt x="8254" y="0"/>
                </a:lnTo>
                <a:lnTo>
                  <a:pt x="5587" y="1308"/>
                </a:lnTo>
                <a:lnTo>
                  <a:pt x="3428" y="4571"/>
                </a:lnTo>
                <a:lnTo>
                  <a:pt x="1142" y="7835"/>
                </a:lnTo>
                <a:lnTo>
                  <a:pt x="105" y="11099"/>
                </a:lnTo>
                <a:lnTo>
                  <a:pt x="0" y="20573"/>
                </a:lnTo>
                <a:lnTo>
                  <a:pt x="1142" y="24168"/>
                </a:lnTo>
                <a:lnTo>
                  <a:pt x="3428" y="27431"/>
                </a:lnTo>
                <a:lnTo>
                  <a:pt x="5587" y="30695"/>
                </a:lnTo>
                <a:lnTo>
                  <a:pt x="8254" y="32003"/>
                </a:lnTo>
                <a:lnTo>
                  <a:pt x="14604" y="32003"/>
                </a:lnTo>
                <a:lnTo>
                  <a:pt x="17271" y="30695"/>
                </a:lnTo>
                <a:lnTo>
                  <a:pt x="17750" y="30048"/>
                </a:lnTo>
                <a:lnTo>
                  <a:pt x="8762" y="30048"/>
                </a:lnTo>
                <a:lnTo>
                  <a:pt x="6476" y="28409"/>
                </a:lnTo>
                <a:lnTo>
                  <a:pt x="4571" y="25793"/>
                </a:lnTo>
                <a:lnTo>
                  <a:pt x="2539" y="23190"/>
                </a:lnTo>
                <a:lnTo>
                  <a:pt x="1737" y="20243"/>
                </a:lnTo>
                <a:lnTo>
                  <a:pt x="1650" y="12077"/>
                </a:lnTo>
                <a:lnTo>
                  <a:pt x="2539" y="8813"/>
                </a:lnTo>
                <a:lnTo>
                  <a:pt x="4571" y="6210"/>
                </a:lnTo>
                <a:lnTo>
                  <a:pt x="6476" y="3263"/>
                </a:lnTo>
                <a:lnTo>
                  <a:pt x="8762" y="1955"/>
                </a:lnTo>
                <a:lnTo>
                  <a:pt x="17750" y="1955"/>
                </a:lnTo>
                <a:lnTo>
                  <a:pt x="17271" y="1308"/>
                </a:lnTo>
                <a:lnTo>
                  <a:pt x="14604" y="0"/>
                </a:lnTo>
                <a:close/>
              </a:path>
              <a:path w="22859" h="32384">
                <a:moveTo>
                  <a:pt x="17750" y="1955"/>
                </a:moveTo>
                <a:lnTo>
                  <a:pt x="14096" y="1955"/>
                </a:lnTo>
                <a:lnTo>
                  <a:pt x="16382" y="3263"/>
                </a:lnTo>
                <a:lnTo>
                  <a:pt x="18414" y="6210"/>
                </a:lnTo>
                <a:lnTo>
                  <a:pt x="20319" y="8813"/>
                </a:lnTo>
                <a:lnTo>
                  <a:pt x="21032" y="11429"/>
                </a:lnTo>
                <a:lnTo>
                  <a:pt x="21122" y="20243"/>
                </a:lnTo>
                <a:lnTo>
                  <a:pt x="20319" y="23190"/>
                </a:lnTo>
                <a:lnTo>
                  <a:pt x="18414" y="25793"/>
                </a:lnTo>
                <a:lnTo>
                  <a:pt x="16382" y="28409"/>
                </a:lnTo>
                <a:lnTo>
                  <a:pt x="14096" y="30048"/>
                </a:lnTo>
                <a:lnTo>
                  <a:pt x="17750" y="30048"/>
                </a:lnTo>
                <a:lnTo>
                  <a:pt x="19684" y="27431"/>
                </a:lnTo>
                <a:lnTo>
                  <a:pt x="21716" y="24168"/>
                </a:lnTo>
                <a:lnTo>
                  <a:pt x="22859" y="20573"/>
                </a:lnTo>
                <a:lnTo>
                  <a:pt x="22754" y="11099"/>
                </a:lnTo>
                <a:lnTo>
                  <a:pt x="21716" y="7835"/>
                </a:lnTo>
                <a:lnTo>
                  <a:pt x="19684" y="4571"/>
                </a:lnTo>
                <a:lnTo>
                  <a:pt x="17750" y="1955"/>
                </a:lnTo>
                <a:close/>
              </a:path>
              <a:path w="22859" h="32384">
                <a:moveTo>
                  <a:pt x="13842" y="7188"/>
                </a:moveTo>
                <a:lnTo>
                  <a:pt x="6984" y="7188"/>
                </a:lnTo>
                <a:lnTo>
                  <a:pt x="6984" y="24815"/>
                </a:lnTo>
                <a:lnTo>
                  <a:pt x="9016" y="24815"/>
                </a:lnTo>
                <a:lnTo>
                  <a:pt x="9016" y="17640"/>
                </a:lnTo>
                <a:lnTo>
                  <a:pt x="15411" y="17640"/>
                </a:lnTo>
                <a:lnTo>
                  <a:pt x="15239" y="17310"/>
                </a:lnTo>
                <a:lnTo>
                  <a:pt x="14604" y="16649"/>
                </a:lnTo>
                <a:lnTo>
                  <a:pt x="13588" y="16649"/>
                </a:lnTo>
                <a:lnTo>
                  <a:pt x="14350" y="16332"/>
                </a:lnTo>
                <a:lnTo>
                  <a:pt x="14985" y="16001"/>
                </a:lnTo>
                <a:lnTo>
                  <a:pt x="15239" y="15671"/>
                </a:lnTo>
                <a:lnTo>
                  <a:pt x="9016" y="15671"/>
                </a:lnTo>
                <a:lnTo>
                  <a:pt x="9016" y="9143"/>
                </a:lnTo>
                <a:lnTo>
                  <a:pt x="16255" y="9143"/>
                </a:lnTo>
                <a:lnTo>
                  <a:pt x="15875" y="8496"/>
                </a:lnTo>
                <a:lnTo>
                  <a:pt x="14604" y="7505"/>
                </a:lnTo>
                <a:lnTo>
                  <a:pt x="13842" y="7188"/>
                </a:lnTo>
                <a:close/>
              </a:path>
              <a:path w="22859" h="32384">
                <a:moveTo>
                  <a:pt x="15411" y="17640"/>
                </a:moveTo>
                <a:lnTo>
                  <a:pt x="12064" y="17640"/>
                </a:lnTo>
                <a:lnTo>
                  <a:pt x="12700" y="17957"/>
                </a:lnTo>
                <a:lnTo>
                  <a:pt x="13207" y="18287"/>
                </a:lnTo>
                <a:lnTo>
                  <a:pt x="14096" y="18935"/>
                </a:lnTo>
                <a:lnTo>
                  <a:pt x="14350" y="20243"/>
                </a:lnTo>
                <a:lnTo>
                  <a:pt x="14477" y="24168"/>
                </a:lnTo>
                <a:lnTo>
                  <a:pt x="14604" y="24815"/>
                </a:lnTo>
                <a:lnTo>
                  <a:pt x="16636" y="24815"/>
                </a:lnTo>
                <a:lnTo>
                  <a:pt x="16636" y="24498"/>
                </a:lnTo>
                <a:lnTo>
                  <a:pt x="16382" y="24498"/>
                </a:lnTo>
                <a:lnTo>
                  <a:pt x="16300" y="19926"/>
                </a:lnTo>
                <a:lnTo>
                  <a:pt x="16128" y="19265"/>
                </a:lnTo>
                <a:lnTo>
                  <a:pt x="15748" y="18287"/>
                </a:lnTo>
                <a:lnTo>
                  <a:pt x="15411" y="17640"/>
                </a:lnTo>
                <a:close/>
              </a:path>
              <a:path w="22859" h="32384">
                <a:moveTo>
                  <a:pt x="16255" y="9143"/>
                </a:moveTo>
                <a:lnTo>
                  <a:pt x="12191" y="9143"/>
                </a:lnTo>
                <a:lnTo>
                  <a:pt x="13207" y="9474"/>
                </a:lnTo>
                <a:lnTo>
                  <a:pt x="13588" y="9791"/>
                </a:lnTo>
                <a:lnTo>
                  <a:pt x="14096" y="10121"/>
                </a:lnTo>
                <a:lnTo>
                  <a:pt x="14604" y="11099"/>
                </a:lnTo>
                <a:lnTo>
                  <a:pt x="14604" y="13715"/>
                </a:lnTo>
                <a:lnTo>
                  <a:pt x="14096" y="14693"/>
                </a:lnTo>
                <a:lnTo>
                  <a:pt x="13207" y="15024"/>
                </a:lnTo>
                <a:lnTo>
                  <a:pt x="12700" y="15354"/>
                </a:lnTo>
                <a:lnTo>
                  <a:pt x="12064" y="15671"/>
                </a:lnTo>
                <a:lnTo>
                  <a:pt x="15239" y="15671"/>
                </a:lnTo>
                <a:lnTo>
                  <a:pt x="16128" y="15024"/>
                </a:lnTo>
                <a:lnTo>
                  <a:pt x="16636" y="13715"/>
                </a:lnTo>
                <a:lnTo>
                  <a:pt x="16636" y="9791"/>
                </a:lnTo>
                <a:lnTo>
                  <a:pt x="16255" y="9143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07435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4">
                <a:moveTo>
                  <a:pt x="0" y="0"/>
                </a:moveTo>
                <a:lnTo>
                  <a:pt x="0" y="643127"/>
                </a:lnTo>
                <a:lnTo>
                  <a:pt x="9143999" y="64312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75613" y="3165170"/>
            <a:ext cx="6189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Spark</a:t>
            </a:r>
            <a:r>
              <a:rPr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SQL</a:t>
            </a:r>
            <a:r>
              <a:rPr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Aggregations</a:t>
            </a:r>
            <a:r>
              <a:rPr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Joins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Aggregate</a:t>
            </a:r>
            <a:r>
              <a:rPr sz="2750" spc="150" dirty="0"/>
              <a:t> </a:t>
            </a:r>
            <a:r>
              <a:rPr sz="2750" spc="-10" dirty="0"/>
              <a:t>functions</a:t>
            </a:r>
            <a:endParaRPr sz="27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4650" y="1517522"/>
          <a:ext cx="8534400" cy="4683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2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agg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9404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Compute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aggregates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by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specifying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series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aggregate columns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2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avg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32575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Compute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average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value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each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numeric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columns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each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group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count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Count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number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rows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each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group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2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max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Compute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max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value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each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numeric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columns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each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group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2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mean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32575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Compute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average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value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each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numeric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columns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each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group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2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min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Compute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min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value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each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numeric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each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group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pivot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Pivots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current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DataFrame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performs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the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specified</a:t>
                      </a:r>
                      <a:r>
                        <a:rPr sz="1800" spc="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aggregation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b="1" spc="-2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sum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Compute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sum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each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numeric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columns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each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group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3333CC"/>
                </a:solidFill>
              </a:rPr>
              <a:t>'groupBy'</a:t>
            </a:r>
            <a:r>
              <a:rPr sz="2600" spc="-40" dirty="0">
                <a:solidFill>
                  <a:srgbClr val="3333CC"/>
                </a:solidFill>
              </a:rPr>
              <a:t> </a:t>
            </a:r>
            <a:r>
              <a:rPr sz="2600" dirty="0"/>
              <a:t>and</a:t>
            </a:r>
            <a:r>
              <a:rPr sz="2600" spc="-25" dirty="0"/>
              <a:t> </a:t>
            </a:r>
            <a:r>
              <a:rPr sz="2600" spc="-10" dirty="0">
                <a:solidFill>
                  <a:srgbClr val="3333CC"/>
                </a:solidFill>
              </a:rPr>
              <a:t>'count'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257556" y="1295400"/>
            <a:ext cx="7162800" cy="6464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05840" marR="327025" indent="-915035">
              <a:lnSpc>
                <a:spcPct val="100000"/>
              </a:lnSpc>
              <a:spcBef>
                <a:spcPts val="315"/>
              </a:spcBef>
              <a:tabLst>
                <a:tab pos="902969" algn="l"/>
                <a:tab pos="6168390" algn="l"/>
              </a:tabLst>
            </a:pP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Query</a:t>
            </a:r>
            <a:r>
              <a:rPr sz="1800" spc="-10" dirty="0">
                <a:latin typeface="Arial"/>
                <a:cs typeface="Arial"/>
              </a:rPr>
              <a:t>:</a:t>
            </a:r>
            <a:r>
              <a:rPr sz="1800" dirty="0">
                <a:latin typeface="Arial"/>
                <a:cs typeface="Arial"/>
              </a:rPr>
              <a:t>	Count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rows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where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&gt;</a:t>
            </a:r>
            <a:r>
              <a:rPr sz="1800" spc="-20" dirty="0">
                <a:latin typeface="Arial"/>
                <a:cs typeface="Arial"/>
              </a:rPr>
              <a:t> 400.</a:t>
            </a:r>
            <a:r>
              <a:rPr sz="1800" dirty="0">
                <a:latin typeface="Arial"/>
                <a:cs typeface="Arial"/>
              </a:rPr>
              <a:t>	Sort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Descending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order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Dept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3647" y="2255075"/>
            <a:ext cx="8625205" cy="1847850"/>
            <a:chOff x="223647" y="2255075"/>
            <a:chExt cx="8625205" cy="18478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172" y="2264664"/>
              <a:ext cx="8606028" cy="1828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409" y="2259838"/>
              <a:ext cx="8615680" cy="1838325"/>
            </a:xfrm>
            <a:custGeom>
              <a:avLst/>
              <a:gdLst/>
              <a:ahLst/>
              <a:cxnLst/>
              <a:rect l="l" t="t" r="r" b="b"/>
              <a:pathLst>
                <a:path w="8615680" h="1838325">
                  <a:moveTo>
                    <a:pt x="0" y="1838325"/>
                  </a:moveTo>
                  <a:lnTo>
                    <a:pt x="8615553" y="1838325"/>
                  </a:lnTo>
                  <a:lnTo>
                    <a:pt x="8615553" y="0"/>
                  </a:lnTo>
                  <a:lnTo>
                    <a:pt x="0" y="0"/>
                  </a:lnTo>
                  <a:lnTo>
                    <a:pt x="0" y="18383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5162" y="2506218"/>
              <a:ext cx="1447800" cy="0"/>
            </a:xfrm>
            <a:custGeom>
              <a:avLst/>
              <a:gdLst/>
              <a:ahLst/>
              <a:cxnLst/>
              <a:rect l="l" t="t" r="r" b="b"/>
              <a:pathLst>
                <a:path w="1447800">
                  <a:moveTo>
                    <a:pt x="0" y="0"/>
                  </a:moveTo>
                  <a:lnTo>
                    <a:pt x="1447800" y="0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951738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5">
                <a:moveTo>
                  <a:pt x="0" y="0"/>
                </a:moveTo>
                <a:lnTo>
                  <a:pt x="380238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6600" y="951738"/>
            <a:ext cx="2058670" cy="0"/>
          </a:xfrm>
          <a:custGeom>
            <a:avLst/>
            <a:gdLst/>
            <a:ahLst/>
            <a:cxnLst/>
            <a:rect l="l" t="t" r="r" b="b"/>
            <a:pathLst>
              <a:path w="2058670">
                <a:moveTo>
                  <a:pt x="0" y="0"/>
                </a:moveTo>
                <a:lnTo>
                  <a:pt x="2058161" y="0"/>
                </a:lnTo>
              </a:path>
            </a:pathLst>
          </a:custGeom>
          <a:ln w="508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1034033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5">
                <a:moveTo>
                  <a:pt x="0" y="0"/>
                </a:moveTo>
                <a:lnTo>
                  <a:pt x="380238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600" y="1034033"/>
            <a:ext cx="2058670" cy="0"/>
          </a:xfrm>
          <a:custGeom>
            <a:avLst/>
            <a:gdLst/>
            <a:ahLst/>
            <a:cxnLst/>
            <a:rect l="l" t="t" r="r" b="b"/>
            <a:pathLst>
              <a:path w="2058670">
                <a:moveTo>
                  <a:pt x="0" y="0"/>
                </a:moveTo>
                <a:lnTo>
                  <a:pt x="2058161" y="0"/>
                </a:lnTo>
              </a:path>
            </a:pathLst>
          </a:custGeom>
          <a:ln w="25400">
            <a:solidFill>
              <a:srgbClr val="005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2400" y="228600"/>
            <a:ext cx="1371600" cy="533400"/>
            <a:chOff x="152400" y="228600"/>
            <a:chExt cx="1371600" cy="5334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52" y="339898"/>
              <a:ext cx="1315159" cy="2956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400" y="228600"/>
              <a:ext cx="1371600" cy="533400"/>
            </a:xfrm>
            <a:custGeom>
              <a:avLst/>
              <a:gdLst/>
              <a:ahLst/>
              <a:cxnLst/>
              <a:rect l="l" t="t" r="r" b="b"/>
              <a:pathLst>
                <a:path w="1371600" h="533400">
                  <a:moveTo>
                    <a:pt x="1371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371600" y="5334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3333CC"/>
                </a:solidFill>
              </a:rPr>
              <a:t>groupBy()</a:t>
            </a:r>
            <a:r>
              <a:rPr sz="2600" spc="-25" dirty="0">
                <a:solidFill>
                  <a:srgbClr val="3333CC"/>
                </a:solidFill>
              </a:rPr>
              <a:t> </a:t>
            </a:r>
            <a:r>
              <a:rPr sz="2600" dirty="0"/>
              <a:t>with</a:t>
            </a:r>
            <a:r>
              <a:rPr sz="2600" spc="-25" dirty="0"/>
              <a:t> </a:t>
            </a:r>
            <a:r>
              <a:rPr sz="2600" spc="-20" dirty="0">
                <a:solidFill>
                  <a:srgbClr val="3333CC"/>
                </a:solidFill>
              </a:rPr>
              <a:t>agg()</a:t>
            </a:r>
            <a:endParaRPr sz="2600"/>
          </a:p>
        </p:txBody>
      </p:sp>
      <p:grpSp>
        <p:nvGrpSpPr>
          <p:cNvPr id="10" name="object 10"/>
          <p:cNvGrpSpPr/>
          <p:nvPr/>
        </p:nvGrpSpPr>
        <p:grpSpPr>
          <a:xfrm>
            <a:off x="828675" y="1640903"/>
            <a:ext cx="5784850" cy="353060"/>
            <a:chOff x="828675" y="1640903"/>
            <a:chExt cx="5784850" cy="35306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3" y="1727512"/>
              <a:ext cx="4876370" cy="2567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3437" y="1645666"/>
              <a:ext cx="5775325" cy="343535"/>
            </a:xfrm>
            <a:custGeom>
              <a:avLst/>
              <a:gdLst/>
              <a:ahLst/>
              <a:cxnLst/>
              <a:rect l="l" t="t" r="r" b="b"/>
              <a:pathLst>
                <a:path w="5775325" h="343535">
                  <a:moveTo>
                    <a:pt x="0" y="343280"/>
                  </a:moveTo>
                  <a:lnTo>
                    <a:pt x="5774817" y="343280"/>
                  </a:lnTo>
                  <a:lnTo>
                    <a:pt x="5774817" y="0"/>
                  </a:lnTo>
                  <a:lnTo>
                    <a:pt x="0" y="0"/>
                  </a:lnTo>
                  <a:lnTo>
                    <a:pt x="0" y="3432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8675" y="3648075"/>
            <a:ext cx="1695450" cy="3062605"/>
            <a:chOff x="828675" y="3648075"/>
            <a:chExt cx="1695450" cy="306260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021" y="3709058"/>
              <a:ext cx="1544052" cy="29552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33437" y="3652837"/>
              <a:ext cx="1685925" cy="3053080"/>
            </a:xfrm>
            <a:custGeom>
              <a:avLst/>
              <a:gdLst/>
              <a:ahLst/>
              <a:cxnLst/>
              <a:rect l="l" t="t" r="r" b="b"/>
              <a:pathLst>
                <a:path w="1685925" h="3053079">
                  <a:moveTo>
                    <a:pt x="0" y="3052953"/>
                  </a:moveTo>
                  <a:lnTo>
                    <a:pt x="1685925" y="3052953"/>
                  </a:lnTo>
                  <a:lnTo>
                    <a:pt x="1685925" y="0"/>
                  </a:lnTo>
                  <a:lnTo>
                    <a:pt x="0" y="0"/>
                  </a:lnTo>
                  <a:lnTo>
                    <a:pt x="0" y="305295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553267" y="3788283"/>
            <a:ext cx="3023235" cy="2820670"/>
            <a:chOff x="4553267" y="3788283"/>
            <a:chExt cx="3023235" cy="282067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4407" y="3879393"/>
              <a:ext cx="2854293" cy="265153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558029" y="3793045"/>
              <a:ext cx="3013710" cy="2811145"/>
            </a:xfrm>
            <a:custGeom>
              <a:avLst/>
              <a:gdLst/>
              <a:ahLst/>
              <a:cxnLst/>
              <a:rect l="l" t="t" r="r" b="b"/>
              <a:pathLst>
                <a:path w="3013709" h="2811145">
                  <a:moveTo>
                    <a:pt x="0" y="2810637"/>
                  </a:moveTo>
                  <a:lnTo>
                    <a:pt x="3013329" y="2810637"/>
                  </a:lnTo>
                  <a:lnTo>
                    <a:pt x="3013329" y="0"/>
                  </a:lnTo>
                  <a:lnTo>
                    <a:pt x="0" y="0"/>
                  </a:lnTo>
                  <a:lnTo>
                    <a:pt x="0" y="281063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19911" y="2107692"/>
            <a:ext cx="7467600" cy="1447800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40"/>
              </a:spcBef>
            </a:pPr>
            <a:r>
              <a:rPr sz="1600" b="1" dirty="0">
                <a:solidFill>
                  <a:srgbClr val="009973"/>
                </a:solidFill>
                <a:latin typeface="Arial Narrow"/>
                <a:cs typeface="Arial Narrow"/>
              </a:rPr>
              <a:t>#//</a:t>
            </a:r>
            <a:r>
              <a:rPr sz="1600" b="1" spc="-65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9973"/>
                </a:solidFill>
                <a:latin typeface="Arial Narrow"/>
                <a:cs typeface="Arial Narrow"/>
              </a:rPr>
              <a:t>DataFrame</a:t>
            </a:r>
            <a:r>
              <a:rPr sz="1600" b="1" spc="-60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009973"/>
                </a:solidFill>
                <a:latin typeface="Arial Narrow"/>
                <a:cs typeface="Arial Narrow"/>
              </a:rPr>
              <a:t>query</a:t>
            </a:r>
            <a:endParaRPr sz="1600">
              <a:latin typeface="Arial Narrow"/>
              <a:cs typeface="Arial Narrow"/>
            </a:endParaRPr>
          </a:p>
          <a:p>
            <a:pPr marL="90805">
              <a:lnSpc>
                <a:spcPct val="100000"/>
              </a:lnSpc>
            </a:pPr>
            <a:r>
              <a:rPr sz="1600" b="1" spc="-20" dirty="0">
                <a:latin typeface="Arial Narrow"/>
                <a:cs typeface="Arial Narrow"/>
              </a:rPr>
              <a:t>empDF.select("dept", </a:t>
            </a:r>
            <a:r>
              <a:rPr sz="1600" b="1" spc="-10" dirty="0">
                <a:latin typeface="Arial Narrow"/>
                <a:cs typeface="Arial Narrow"/>
              </a:rPr>
              <a:t>"salary").</a:t>
            </a:r>
            <a:r>
              <a:rPr sz="1600" b="1" spc="-10" dirty="0">
                <a:solidFill>
                  <a:srgbClr val="3333CC"/>
                </a:solidFill>
                <a:latin typeface="Arial Narrow"/>
                <a:cs typeface="Arial Narrow"/>
              </a:rPr>
              <a:t>groupBy</a:t>
            </a:r>
            <a:r>
              <a:rPr sz="1600" b="1" spc="-10" dirty="0">
                <a:latin typeface="Arial Narrow"/>
                <a:cs typeface="Arial Narrow"/>
              </a:rPr>
              <a:t>("dept").</a:t>
            </a:r>
            <a:r>
              <a:rPr sz="1600" b="1" spc="-10" dirty="0">
                <a:solidFill>
                  <a:srgbClr val="3333CC"/>
                </a:solidFill>
                <a:latin typeface="Arial Narrow"/>
                <a:cs typeface="Arial Narrow"/>
              </a:rPr>
              <a:t>agg</a:t>
            </a:r>
            <a:r>
              <a:rPr sz="1600" b="1" spc="-10" dirty="0">
                <a:latin typeface="Arial Narrow"/>
                <a:cs typeface="Arial Narrow"/>
              </a:rPr>
              <a:t>({"*":</a:t>
            </a:r>
            <a:r>
              <a:rPr sz="1600" b="1" spc="1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"count",</a:t>
            </a:r>
            <a:r>
              <a:rPr sz="1600" b="1" spc="-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"salary":</a:t>
            </a:r>
            <a:r>
              <a:rPr sz="1600" b="1" spc="1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"max"}).show()</a:t>
            </a:r>
            <a:endParaRPr sz="1600">
              <a:latin typeface="Arial Narrow"/>
              <a:cs typeface="Arial Narrow"/>
            </a:endParaRPr>
          </a:p>
          <a:p>
            <a:pPr marL="90805">
              <a:lnSpc>
                <a:spcPct val="100000"/>
              </a:lnSpc>
              <a:spcBef>
                <a:spcPts val="960"/>
              </a:spcBef>
            </a:pPr>
            <a:r>
              <a:rPr sz="1600" b="1" dirty="0">
                <a:solidFill>
                  <a:srgbClr val="009973"/>
                </a:solidFill>
                <a:latin typeface="Arial Narrow"/>
                <a:cs typeface="Arial Narrow"/>
              </a:rPr>
              <a:t>#//</a:t>
            </a:r>
            <a:r>
              <a:rPr sz="1600" b="1" spc="-40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9973"/>
                </a:solidFill>
                <a:latin typeface="Arial Narrow"/>
                <a:cs typeface="Arial Narrow"/>
              </a:rPr>
              <a:t>SQL</a:t>
            </a:r>
            <a:r>
              <a:rPr sz="1600" b="1" spc="-45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9973"/>
                </a:solidFill>
                <a:latin typeface="Arial Narrow"/>
                <a:cs typeface="Arial Narrow"/>
              </a:rPr>
              <a:t>equivalent</a:t>
            </a:r>
            <a:endParaRPr sz="1600">
              <a:latin typeface="Arial Narrow"/>
              <a:cs typeface="Arial Narrow"/>
            </a:endParaRPr>
          </a:p>
          <a:p>
            <a:pPr marL="90805">
              <a:lnSpc>
                <a:spcPct val="100000"/>
              </a:lnSpc>
            </a:pPr>
            <a:r>
              <a:rPr sz="1600" b="1" spc="-10" dirty="0">
                <a:latin typeface="Arial Narrow"/>
                <a:cs typeface="Arial Narrow"/>
              </a:rPr>
              <a:t>spark.sql("select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dept,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333CC"/>
                </a:solidFill>
                <a:latin typeface="Arial Narrow"/>
                <a:cs typeface="Arial Narrow"/>
              </a:rPr>
              <a:t>count(*)</a:t>
            </a:r>
            <a:r>
              <a:rPr sz="1600" b="1" spc="-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as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ct_dept,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3333CC"/>
                </a:solidFill>
                <a:latin typeface="Arial Narrow"/>
                <a:cs typeface="Arial Narrow"/>
              </a:rPr>
              <a:t>max(salary)</a:t>
            </a:r>
            <a:r>
              <a:rPr sz="1600" b="1" spc="-4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as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max_sal</a:t>
            </a:r>
            <a:endParaRPr sz="1600">
              <a:latin typeface="Arial Narrow"/>
              <a:cs typeface="Arial Narrow"/>
            </a:endParaRPr>
          </a:p>
          <a:p>
            <a:pPr marL="1419860">
              <a:lnSpc>
                <a:spcPct val="100000"/>
              </a:lnSpc>
            </a:pPr>
            <a:r>
              <a:rPr sz="1600" b="1" dirty="0">
                <a:latin typeface="Arial Narrow"/>
                <a:cs typeface="Arial Narrow"/>
              </a:rPr>
              <a:t>from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emp_tbl</a:t>
            </a:r>
            <a:r>
              <a:rPr sz="1600" b="1" spc="-60" dirty="0"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333CC"/>
                </a:solidFill>
                <a:latin typeface="Arial Narrow"/>
                <a:cs typeface="Arial Narrow"/>
              </a:rPr>
              <a:t>group</a:t>
            </a:r>
            <a:r>
              <a:rPr sz="1600" b="1" spc="-5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3333CC"/>
                </a:solidFill>
                <a:latin typeface="Arial Narrow"/>
                <a:cs typeface="Arial Narrow"/>
              </a:rPr>
              <a:t>by</a:t>
            </a:r>
            <a:r>
              <a:rPr sz="1600" b="1" spc="-5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dept").show()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6237" y="833437"/>
            <a:ext cx="6715125" cy="601345"/>
            <a:chOff x="376237" y="833437"/>
            <a:chExt cx="6715125" cy="601345"/>
          </a:xfrm>
        </p:grpSpPr>
        <p:sp>
          <p:nvSpPr>
            <p:cNvPr id="21" name="object 21"/>
            <p:cNvSpPr/>
            <p:nvPr/>
          </p:nvSpPr>
          <p:spPr>
            <a:xfrm>
              <a:off x="381000" y="838200"/>
              <a:ext cx="6705600" cy="591820"/>
            </a:xfrm>
            <a:custGeom>
              <a:avLst/>
              <a:gdLst/>
              <a:ahLst/>
              <a:cxnLst/>
              <a:rect l="l" t="t" r="r" b="b"/>
              <a:pathLst>
                <a:path w="6705600" h="591819">
                  <a:moveTo>
                    <a:pt x="6705600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6705600" y="591312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000" y="838200"/>
              <a:ext cx="6705600" cy="591820"/>
            </a:xfrm>
            <a:custGeom>
              <a:avLst/>
              <a:gdLst/>
              <a:ahLst/>
              <a:cxnLst/>
              <a:rect l="l" t="t" r="r" b="b"/>
              <a:pathLst>
                <a:path w="6705600" h="591819">
                  <a:moveTo>
                    <a:pt x="0" y="591312"/>
                  </a:moveTo>
                  <a:lnTo>
                    <a:pt x="6705600" y="591312"/>
                  </a:lnTo>
                  <a:lnTo>
                    <a:pt x="6705600" y="0"/>
                  </a:lnTo>
                  <a:lnTo>
                    <a:pt x="0" y="0"/>
                  </a:lnTo>
                  <a:lnTo>
                    <a:pt x="0" y="59131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9740" y="837946"/>
            <a:ext cx="638492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  <a:tabLst>
                <a:tab pos="824230" algn="l"/>
              </a:tabLst>
            </a:pP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Query</a:t>
            </a:r>
            <a:r>
              <a:rPr sz="1800" spc="-10" dirty="0">
                <a:latin typeface="Arial"/>
                <a:cs typeface="Arial"/>
              </a:rPr>
              <a:t>:</a:t>
            </a:r>
            <a:r>
              <a:rPr sz="1800" dirty="0">
                <a:latin typeface="Arial"/>
                <a:cs typeface="Arial"/>
              </a:rPr>
              <a:t>	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 'Dept',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multiple </a:t>
            </a:r>
            <a:r>
              <a:rPr sz="1800" spc="-10" dirty="0">
                <a:latin typeface="Arial"/>
                <a:cs typeface="Arial"/>
              </a:rPr>
              <a:t>aggregate.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Want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Count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#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'Dept',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Max</a:t>
            </a:r>
            <a:r>
              <a:rPr sz="1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'salary'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'Dept'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7AB23C-FCCE-4DAD-B0AD-32103763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50496"/>
            <a:ext cx="5189012" cy="518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631C4-A515-4B56-9F7A-56B40ECACD7D}"/>
              </a:ext>
            </a:extLst>
          </p:cNvPr>
          <p:cNvSpPr txBox="1"/>
          <p:nvPr/>
        </p:nvSpPr>
        <p:spPr>
          <a:xfrm>
            <a:off x="228600" y="2971800"/>
            <a:ext cx="22088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BIG</a:t>
            </a:r>
          </a:p>
          <a:p>
            <a:pPr algn="ctr"/>
            <a:r>
              <a:rPr lang="en-US" sz="6000" dirty="0"/>
              <a:t>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Join</a:t>
            </a:r>
            <a:r>
              <a:rPr sz="2750" spc="60" dirty="0"/>
              <a:t> </a:t>
            </a:r>
            <a:r>
              <a:rPr sz="2750" spc="-10" dirty="0"/>
              <a:t>functions</a:t>
            </a:r>
            <a:endParaRPr sz="27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4650" y="1517522"/>
          <a:ext cx="8534400" cy="104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2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join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29908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65" dirty="0">
                          <a:latin typeface="Tahoma"/>
                          <a:cs typeface="Tahoma"/>
                        </a:rPr>
                        <a:t>Joins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with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another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cs typeface="Tahoma"/>
                          <a:hlinkClick r:id="rId2"/>
                        </a:rPr>
                        <a:t>DataFrame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1800" spc="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Supports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INNER,</a:t>
                      </a:r>
                      <a:r>
                        <a:rPr sz="1800" spc="-2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LEFT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OUTER, 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RIGHT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OUTER,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LEFTSEMI,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LEFTANTI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CROSS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426338" y="3100895"/>
            <a:ext cx="8575040" cy="2076450"/>
            <a:chOff x="426338" y="3100895"/>
            <a:chExt cx="8575040" cy="20764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9012" y="3116579"/>
              <a:ext cx="3985260" cy="15468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34249" y="3111753"/>
              <a:ext cx="4025265" cy="1556385"/>
            </a:xfrm>
            <a:custGeom>
              <a:avLst/>
              <a:gdLst/>
              <a:ahLst/>
              <a:cxnLst/>
              <a:rect l="l" t="t" r="r" b="b"/>
              <a:pathLst>
                <a:path w="4025265" h="1556385">
                  <a:moveTo>
                    <a:pt x="0" y="1556385"/>
                  </a:moveTo>
                  <a:lnTo>
                    <a:pt x="4025265" y="1556385"/>
                  </a:lnTo>
                  <a:lnTo>
                    <a:pt x="4025265" y="0"/>
                  </a:lnTo>
                  <a:lnTo>
                    <a:pt x="0" y="0"/>
                  </a:lnTo>
                  <a:lnTo>
                    <a:pt x="0" y="1556385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66337" y="3412997"/>
              <a:ext cx="765175" cy="0"/>
            </a:xfrm>
            <a:custGeom>
              <a:avLst/>
              <a:gdLst/>
              <a:ahLst/>
              <a:cxnLst/>
              <a:rect l="l" t="t" r="r" b="b"/>
              <a:pathLst>
                <a:path w="765175">
                  <a:moveTo>
                    <a:pt x="0" y="0"/>
                  </a:moveTo>
                  <a:lnTo>
                    <a:pt x="765175" y="0"/>
                  </a:lnTo>
                </a:path>
              </a:pathLst>
            </a:custGeom>
            <a:ln w="349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863" y="4788407"/>
              <a:ext cx="8555736" cy="3794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1101" y="4783581"/>
              <a:ext cx="8565515" cy="389255"/>
            </a:xfrm>
            <a:custGeom>
              <a:avLst/>
              <a:gdLst/>
              <a:ahLst/>
              <a:cxnLst/>
              <a:rect l="l" t="t" r="r" b="b"/>
              <a:pathLst>
                <a:path w="8565515" h="389254">
                  <a:moveTo>
                    <a:pt x="0" y="389001"/>
                  </a:moveTo>
                  <a:lnTo>
                    <a:pt x="8565261" y="389001"/>
                  </a:lnTo>
                  <a:lnTo>
                    <a:pt x="8565261" y="0"/>
                  </a:lnTo>
                  <a:lnTo>
                    <a:pt x="0" y="0"/>
                  </a:lnTo>
                  <a:lnTo>
                    <a:pt x="0" y="389001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4069" y="5100065"/>
              <a:ext cx="522605" cy="0"/>
            </a:xfrm>
            <a:custGeom>
              <a:avLst/>
              <a:gdLst/>
              <a:ahLst/>
              <a:cxnLst/>
              <a:rect l="l" t="t" r="r" b="b"/>
              <a:pathLst>
                <a:path w="522605">
                  <a:moveTo>
                    <a:pt x="0" y="0"/>
                  </a:moveTo>
                  <a:lnTo>
                    <a:pt x="522605" y="0"/>
                  </a:lnTo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04944" y="3537584"/>
              <a:ext cx="607060" cy="1306195"/>
            </a:xfrm>
            <a:custGeom>
              <a:avLst/>
              <a:gdLst/>
              <a:ahLst/>
              <a:cxnLst/>
              <a:rect l="l" t="t" r="r" b="b"/>
              <a:pathLst>
                <a:path w="607060" h="1306195">
                  <a:moveTo>
                    <a:pt x="484510" y="1135975"/>
                  </a:moveTo>
                  <a:lnTo>
                    <a:pt x="423290" y="1162684"/>
                  </a:lnTo>
                  <a:lnTo>
                    <a:pt x="594994" y="1305940"/>
                  </a:lnTo>
                  <a:lnTo>
                    <a:pt x="602292" y="1166495"/>
                  </a:lnTo>
                  <a:lnTo>
                    <a:pt x="497839" y="1166495"/>
                  </a:lnTo>
                  <a:lnTo>
                    <a:pt x="484510" y="1135975"/>
                  </a:lnTo>
                  <a:close/>
                </a:path>
                <a:path w="607060" h="1306195">
                  <a:moveTo>
                    <a:pt x="545606" y="1109320"/>
                  </a:moveTo>
                  <a:lnTo>
                    <a:pt x="484510" y="1135975"/>
                  </a:lnTo>
                  <a:lnTo>
                    <a:pt x="497839" y="1166495"/>
                  </a:lnTo>
                  <a:lnTo>
                    <a:pt x="558926" y="1139825"/>
                  </a:lnTo>
                  <a:lnTo>
                    <a:pt x="545606" y="1109320"/>
                  </a:lnTo>
                  <a:close/>
                </a:path>
                <a:path w="607060" h="1306195">
                  <a:moveTo>
                    <a:pt x="606678" y="1082675"/>
                  </a:moveTo>
                  <a:lnTo>
                    <a:pt x="545606" y="1109320"/>
                  </a:lnTo>
                  <a:lnTo>
                    <a:pt x="558926" y="1139825"/>
                  </a:lnTo>
                  <a:lnTo>
                    <a:pt x="497839" y="1166495"/>
                  </a:lnTo>
                  <a:lnTo>
                    <a:pt x="602292" y="1166495"/>
                  </a:lnTo>
                  <a:lnTo>
                    <a:pt x="606678" y="1082675"/>
                  </a:lnTo>
                  <a:close/>
                </a:path>
                <a:path w="607060" h="1306195">
                  <a:moveTo>
                    <a:pt x="61213" y="0"/>
                  </a:moveTo>
                  <a:lnTo>
                    <a:pt x="0" y="26669"/>
                  </a:lnTo>
                  <a:lnTo>
                    <a:pt x="484510" y="1135975"/>
                  </a:lnTo>
                  <a:lnTo>
                    <a:pt x="545606" y="1109320"/>
                  </a:lnTo>
                  <a:lnTo>
                    <a:pt x="6121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5852" y="3110483"/>
              <a:ext cx="1310640" cy="122682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431025" y="3105657"/>
              <a:ext cx="1350645" cy="1236345"/>
            </a:xfrm>
            <a:custGeom>
              <a:avLst/>
              <a:gdLst/>
              <a:ahLst/>
              <a:cxnLst/>
              <a:rect l="l" t="t" r="r" b="b"/>
              <a:pathLst>
                <a:path w="1350645" h="1236345">
                  <a:moveTo>
                    <a:pt x="0" y="1236345"/>
                  </a:moveTo>
                  <a:lnTo>
                    <a:pt x="1350645" y="1236345"/>
                  </a:lnTo>
                  <a:lnTo>
                    <a:pt x="1350645" y="0"/>
                  </a:lnTo>
                  <a:lnTo>
                    <a:pt x="0" y="0"/>
                  </a:lnTo>
                  <a:lnTo>
                    <a:pt x="0" y="1236345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86421" y="3419093"/>
              <a:ext cx="475615" cy="0"/>
            </a:xfrm>
            <a:custGeom>
              <a:avLst/>
              <a:gdLst/>
              <a:ahLst/>
              <a:cxnLst/>
              <a:rect l="l" t="t" r="r" b="b"/>
              <a:pathLst>
                <a:path w="475615">
                  <a:moveTo>
                    <a:pt x="0" y="0"/>
                  </a:moveTo>
                  <a:lnTo>
                    <a:pt x="475106" y="0"/>
                  </a:lnTo>
                </a:path>
              </a:pathLst>
            </a:custGeom>
            <a:ln w="349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21042" y="3530472"/>
              <a:ext cx="633095" cy="1423670"/>
            </a:xfrm>
            <a:custGeom>
              <a:avLst/>
              <a:gdLst/>
              <a:ahLst/>
              <a:cxnLst/>
              <a:rect l="l" t="t" r="r" b="b"/>
              <a:pathLst>
                <a:path w="633095" h="1423670">
                  <a:moveTo>
                    <a:pt x="0" y="1200022"/>
                  </a:moveTo>
                  <a:lnTo>
                    <a:pt x="15621" y="1423162"/>
                  </a:lnTo>
                  <a:lnTo>
                    <a:pt x="178764" y="1282064"/>
                  </a:lnTo>
                  <a:lnTo>
                    <a:pt x="110362" y="1282064"/>
                  </a:lnTo>
                  <a:lnTo>
                    <a:pt x="48767" y="1256410"/>
                  </a:lnTo>
                  <a:lnTo>
                    <a:pt x="61567" y="1225623"/>
                  </a:lnTo>
                  <a:lnTo>
                    <a:pt x="0" y="1200022"/>
                  </a:lnTo>
                  <a:close/>
                </a:path>
                <a:path w="633095" h="1423670">
                  <a:moveTo>
                    <a:pt x="61567" y="1225623"/>
                  </a:moveTo>
                  <a:lnTo>
                    <a:pt x="48767" y="1256410"/>
                  </a:lnTo>
                  <a:lnTo>
                    <a:pt x="110362" y="1282064"/>
                  </a:lnTo>
                  <a:lnTo>
                    <a:pt x="123177" y="1251241"/>
                  </a:lnTo>
                  <a:lnTo>
                    <a:pt x="61567" y="1225623"/>
                  </a:lnTo>
                  <a:close/>
                </a:path>
                <a:path w="633095" h="1423670">
                  <a:moveTo>
                    <a:pt x="123177" y="1251241"/>
                  </a:moveTo>
                  <a:lnTo>
                    <a:pt x="110362" y="1282064"/>
                  </a:lnTo>
                  <a:lnTo>
                    <a:pt x="178764" y="1282064"/>
                  </a:lnTo>
                  <a:lnTo>
                    <a:pt x="184784" y="1276858"/>
                  </a:lnTo>
                  <a:lnTo>
                    <a:pt x="123177" y="1251241"/>
                  </a:lnTo>
                  <a:close/>
                </a:path>
                <a:path w="633095" h="1423670">
                  <a:moveTo>
                    <a:pt x="571118" y="0"/>
                  </a:moveTo>
                  <a:lnTo>
                    <a:pt x="61567" y="1225623"/>
                  </a:lnTo>
                  <a:lnTo>
                    <a:pt x="123177" y="1251241"/>
                  </a:lnTo>
                  <a:lnTo>
                    <a:pt x="632713" y="25653"/>
                  </a:lnTo>
                  <a:lnTo>
                    <a:pt x="57111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54246" y="5100065"/>
              <a:ext cx="3408045" cy="6350"/>
            </a:xfrm>
            <a:custGeom>
              <a:avLst/>
              <a:gdLst/>
              <a:ahLst/>
              <a:cxnLst/>
              <a:rect l="l" t="t" r="r" b="b"/>
              <a:pathLst>
                <a:path w="3408045" h="6350">
                  <a:moveTo>
                    <a:pt x="0" y="0"/>
                  </a:moveTo>
                  <a:lnTo>
                    <a:pt x="1232280" y="0"/>
                  </a:lnTo>
                </a:path>
                <a:path w="3408045" h="6350">
                  <a:moveTo>
                    <a:pt x="1767839" y="6095"/>
                  </a:moveTo>
                  <a:lnTo>
                    <a:pt x="3407918" y="6095"/>
                  </a:lnTo>
                </a:path>
              </a:pathLst>
            </a:custGeom>
            <a:ln w="349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13954" y="5103113"/>
              <a:ext cx="575310" cy="0"/>
            </a:xfrm>
            <a:custGeom>
              <a:avLst/>
              <a:gdLst/>
              <a:ahLst/>
              <a:cxnLst/>
              <a:rect l="l" t="t" r="r" b="b"/>
              <a:pathLst>
                <a:path w="575309">
                  <a:moveTo>
                    <a:pt x="0" y="0"/>
                  </a:moveTo>
                  <a:lnTo>
                    <a:pt x="574801" y="0"/>
                  </a:lnTo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35051" y="3088386"/>
            <a:ext cx="628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empDF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68517" y="3082544"/>
            <a:ext cx="6375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deptDF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29615" y="5234178"/>
            <a:ext cx="7974330" cy="634365"/>
            <a:chOff x="729615" y="5234178"/>
            <a:chExt cx="7974330" cy="63436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40" y="5266944"/>
              <a:ext cx="7955280" cy="5471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4377" y="5262181"/>
              <a:ext cx="7964805" cy="556895"/>
            </a:xfrm>
            <a:custGeom>
              <a:avLst/>
              <a:gdLst/>
              <a:ahLst/>
              <a:cxnLst/>
              <a:rect l="l" t="t" r="r" b="b"/>
              <a:pathLst>
                <a:path w="7964805" h="556895">
                  <a:moveTo>
                    <a:pt x="0" y="556640"/>
                  </a:moveTo>
                  <a:lnTo>
                    <a:pt x="7964805" y="556640"/>
                  </a:lnTo>
                  <a:lnTo>
                    <a:pt x="7964805" y="0"/>
                  </a:lnTo>
                  <a:lnTo>
                    <a:pt x="0" y="0"/>
                  </a:lnTo>
                  <a:lnTo>
                    <a:pt x="0" y="556640"/>
                  </a:lnTo>
                  <a:close/>
                </a:path>
              </a:pathLst>
            </a:custGeom>
            <a:ln w="9525">
              <a:solidFill>
                <a:srgbClr val="1B2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06005" y="5234178"/>
              <a:ext cx="0" cy="634365"/>
            </a:xfrm>
            <a:custGeom>
              <a:avLst/>
              <a:gdLst/>
              <a:ahLst/>
              <a:cxnLst/>
              <a:rect l="l" t="t" r="r" b="b"/>
              <a:pathLst>
                <a:path h="634364">
                  <a:moveTo>
                    <a:pt x="0" y="0"/>
                  </a:moveTo>
                  <a:lnTo>
                    <a:pt x="0" y="633869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Inner</a:t>
            </a:r>
            <a:r>
              <a:rPr sz="2750" spc="40" dirty="0"/>
              <a:t> </a:t>
            </a:r>
            <a:r>
              <a:rPr sz="2600" dirty="0">
                <a:solidFill>
                  <a:srgbClr val="3333CC"/>
                </a:solidFill>
              </a:rPr>
              <a:t>join()</a:t>
            </a:r>
            <a:r>
              <a:rPr sz="2600" spc="15" dirty="0">
                <a:solidFill>
                  <a:srgbClr val="3333CC"/>
                </a:solidFill>
              </a:rPr>
              <a:t> </a:t>
            </a:r>
            <a:r>
              <a:rPr sz="2600" dirty="0"/>
              <a:t>using</a:t>
            </a:r>
            <a:r>
              <a:rPr sz="2600" spc="5" dirty="0"/>
              <a:t> </a:t>
            </a:r>
            <a:r>
              <a:rPr sz="2600" spc="-10" dirty="0"/>
              <a:t>DataFrames</a:t>
            </a:r>
            <a:endParaRPr sz="2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1374647"/>
            <a:ext cx="8327135" cy="40531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3669" y="1369822"/>
            <a:ext cx="8336915" cy="41186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1592580">
              <a:lnSpc>
                <a:spcPct val="100000"/>
              </a:lnSpc>
            </a:pPr>
            <a:r>
              <a:rPr sz="1800" b="1" dirty="0">
                <a:latin typeface="Arial Narrow"/>
                <a:cs typeface="Arial Narrow"/>
              </a:rPr>
              <a:t>Join</a:t>
            </a:r>
            <a:r>
              <a:rPr sz="1800" b="1" spc="-20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column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1669" y="1905761"/>
            <a:ext cx="183515" cy="352425"/>
          </a:xfrm>
          <a:custGeom>
            <a:avLst/>
            <a:gdLst/>
            <a:ahLst/>
            <a:cxnLst/>
            <a:rect l="l" t="t" r="r" b="b"/>
            <a:pathLst>
              <a:path w="183514" h="352425">
                <a:moveTo>
                  <a:pt x="92747" y="128799"/>
                </a:moveTo>
                <a:lnTo>
                  <a:pt x="46374" y="149489"/>
                </a:lnTo>
                <a:lnTo>
                  <a:pt x="136651" y="352043"/>
                </a:lnTo>
                <a:lnTo>
                  <a:pt x="183133" y="331342"/>
                </a:lnTo>
                <a:lnTo>
                  <a:pt x="92747" y="128799"/>
                </a:lnTo>
                <a:close/>
              </a:path>
              <a:path w="183514" h="352425">
                <a:moveTo>
                  <a:pt x="7493" y="0"/>
                </a:moveTo>
                <a:lnTo>
                  <a:pt x="0" y="170179"/>
                </a:lnTo>
                <a:lnTo>
                  <a:pt x="46374" y="149489"/>
                </a:lnTo>
                <a:lnTo>
                  <a:pt x="36068" y="126364"/>
                </a:lnTo>
                <a:lnTo>
                  <a:pt x="82423" y="105663"/>
                </a:lnTo>
                <a:lnTo>
                  <a:pt x="136251" y="105663"/>
                </a:lnTo>
                <a:lnTo>
                  <a:pt x="7493" y="0"/>
                </a:lnTo>
                <a:close/>
              </a:path>
              <a:path w="183514" h="352425">
                <a:moveTo>
                  <a:pt x="82423" y="105663"/>
                </a:moveTo>
                <a:lnTo>
                  <a:pt x="36068" y="126364"/>
                </a:lnTo>
                <a:lnTo>
                  <a:pt x="46374" y="149489"/>
                </a:lnTo>
                <a:lnTo>
                  <a:pt x="92747" y="128799"/>
                </a:lnTo>
                <a:lnTo>
                  <a:pt x="82423" y="105663"/>
                </a:lnTo>
                <a:close/>
              </a:path>
              <a:path w="183514" h="352425">
                <a:moveTo>
                  <a:pt x="136251" y="105663"/>
                </a:moveTo>
                <a:lnTo>
                  <a:pt x="82423" y="105663"/>
                </a:lnTo>
                <a:lnTo>
                  <a:pt x="92747" y="128799"/>
                </a:lnTo>
                <a:lnTo>
                  <a:pt x="139192" y="108076"/>
                </a:lnTo>
                <a:lnTo>
                  <a:pt x="136251" y="1056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3333CC"/>
                </a:solidFill>
              </a:rPr>
              <a:t>Left</a:t>
            </a:r>
            <a:r>
              <a:rPr sz="2600" spc="-20" dirty="0">
                <a:solidFill>
                  <a:srgbClr val="3333CC"/>
                </a:solidFill>
              </a:rPr>
              <a:t> </a:t>
            </a:r>
            <a:r>
              <a:rPr sz="2600" dirty="0">
                <a:solidFill>
                  <a:srgbClr val="3333CC"/>
                </a:solidFill>
              </a:rPr>
              <a:t>join()</a:t>
            </a:r>
            <a:r>
              <a:rPr sz="2600" spc="-15" dirty="0">
                <a:solidFill>
                  <a:srgbClr val="3333CC"/>
                </a:solidFill>
              </a:rPr>
              <a:t> </a:t>
            </a:r>
            <a:r>
              <a:rPr sz="2600" dirty="0"/>
              <a:t>using</a:t>
            </a:r>
            <a:r>
              <a:rPr sz="2600" spc="-25" dirty="0"/>
              <a:t> </a:t>
            </a:r>
            <a:r>
              <a:rPr sz="2600" spc="-10" dirty="0"/>
              <a:t>DataFrames</a:t>
            </a:r>
            <a:endParaRPr sz="2600"/>
          </a:p>
        </p:txBody>
      </p:sp>
      <p:grpSp>
        <p:nvGrpSpPr>
          <p:cNvPr id="4" name="object 4"/>
          <p:cNvGrpSpPr/>
          <p:nvPr/>
        </p:nvGrpSpPr>
        <p:grpSpPr>
          <a:xfrm>
            <a:off x="344043" y="2608643"/>
            <a:ext cx="8276590" cy="4039870"/>
            <a:chOff x="344043" y="2608643"/>
            <a:chExt cx="8276590" cy="4039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568" y="2618231"/>
              <a:ext cx="7322820" cy="9311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8805" y="2613405"/>
              <a:ext cx="7332345" cy="941069"/>
            </a:xfrm>
            <a:custGeom>
              <a:avLst/>
              <a:gdLst/>
              <a:ahLst/>
              <a:cxnLst/>
              <a:rect l="l" t="t" r="r" b="b"/>
              <a:pathLst>
                <a:path w="7332345" h="941070">
                  <a:moveTo>
                    <a:pt x="0" y="940688"/>
                  </a:moveTo>
                  <a:lnTo>
                    <a:pt x="7332345" y="940688"/>
                  </a:lnTo>
                  <a:lnTo>
                    <a:pt x="7332345" y="0"/>
                  </a:lnTo>
                  <a:lnTo>
                    <a:pt x="0" y="0"/>
                  </a:lnTo>
                  <a:lnTo>
                    <a:pt x="0" y="9406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188" y="3962400"/>
              <a:ext cx="8061960" cy="11887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8805" y="3957573"/>
              <a:ext cx="8101965" cy="1198245"/>
            </a:xfrm>
            <a:custGeom>
              <a:avLst/>
              <a:gdLst/>
              <a:ahLst/>
              <a:cxnLst/>
              <a:rect l="l" t="t" r="r" b="b"/>
              <a:pathLst>
                <a:path w="8101965" h="1198245">
                  <a:moveTo>
                    <a:pt x="0" y="1198245"/>
                  </a:moveTo>
                  <a:lnTo>
                    <a:pt x="8101965" y="1198245"/>
                  </a:lnTo>
                  <a:lnTo>
                    <a:pt x="8101965" y="0"/>
                  </a:lnTo>
                  <a:lnTo>
                    <a:pt x="0" y="0"/>
                  </a:lnTo>
                  <a:lnTo>
                    <a:pt x="0" y="11982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962" y="2954654"/>
              <a:ext cx="1163320" cy="1313815"/>
            </a:xfrm>
            <a:custGeom>
              <a:avLst/>
              <a:gdLst/>
              <a:ahLst/>
              <a:cxnLst/>
              <a:rect l="l" t="t" r="r" b="b"/>
              <a:pathLst>
                <a:path w="1163320" h="1313814">
                  <a:moveTo>
                    <a:pt x="46418" y="1138301"/>
                  </a:moveTo>
                  <a:lnTo>
                    <a:pt x="0" y="1313307"/>
                  </a:lnTo>
                  <a:lnTo>
                    <a:pt x="167843" y="1245489"/>
                  </a:lnTo>
                  <a:lnTo>
                    <a:pt x="150291" y="1229995"/>
                  </a:lnTo>
                  <a:lnTo>
                    <a:pt x="109512" y="1229995"/>
                  </a:lnTo>
                  <a:lnTo>
                    <a:pt x="69037" y="1194308"/>
                  </a:lnTo>
                  <a:lnTo>
                    <a:pt x="86913" y="1174047"/>
                  </a:lnTo>
                  <a:lnTo>
                    <a:pt x="46418" y="1138301"/>
                  </a:lnTo>
                  <a:close/>
                </a:path>
                <a:path w="1163320" h="1313814">
                  <a:moveTo>
                    <a:pt x="86913" y="1174047"/>
                  </a:moveTo>
                  <a:lnTo>
                    <a:pt x="69037" y="1194308"/>
                  </a:lnTo>
                  <a:lnTo>
                    <a:pt x="109512" y="1229995"/>
                  </a:lnTo>
                  <a:lnTo>
                    <a:pt x="127367" y="1209758"/>
                  </a:lnTo>
                  <a:lnTo>
                    <a:pt x="86913" y="1174047"/>
                  </a:lnTo>
                  <a:close/>
                </a:path>
                <a:path w="1163320" h="1313814">
                  <a:moveTo>
                    <a:pt x="127367" y="1209758"/>
                  </a:moveTo>
                  <a:lnTo>
                    <a:pt x="109512" y="1229995"/>
                  </a:lnTo>
                  <a:lnTo>
                    <a:pt x="150291" y="1229995"/>
                  </a:lnTo>
                  <a:lnTo>
                    <a:pt x="127367" y="1209758"/>
                  </a:lnTo>
                  <a:close/>
                </a:path>
                <a:path w="1163320" h="1313814">
                  <a:moveTo>
                    <a:pt x="1122807" y="0"/>
                  </a:moveTo>
                  <a:lnTo>
                    <a:pt x="86913" y="1174047"/>
                  </a:lnTo>
                  <a:lnTo>
                    <a:pt x="127367" y="1209758"/>
                  </a:lnTo>
                  <a:lnTo>
                    <a:pt x="1163193" y="35814"/>
                  </a:lnTo>
                  <a:lnTo>
                    <a:pt x="112280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962" y="4456938"/>
              <a:ext cx="7988934" cy="155575"/>
            </a:xfrm>
            <a:custGeom>
              <a:avLst/>
              <a:gdLst/>
              <a:ahLst/>
              <a:cxnLst/>
              <a:rect l="l" t="t" r="r" b="b"/>
              <a:pathLst>
                <a:path w="7988934" h="155575">
                  <a:moveTo>
                    <a:pt x="0" y="155448"/>
                  </a:moveTo>
                  <a:lnTo>
                    <a:pt x="7988808" y="155448"/>
                  </a:lnTo>
                  <a:lnTo>
                    <a:pt x="7988808" y="0"/>
                  </a:lnTo>
                  <a:lnTo>
                    <a:pt x="0" y="0"/>
                  </a:lnTo>
                  <a:lnTo>
                    <a:pt x="0" y="155448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962" y="4658105"/>
              <a:ext cx="7988934" cy="502920"/>
            </a:xfrm>
            <a:custGeom>
              <a:avLst/>
              <a:gdLst/>
              <a:ahLst/>
              <a:cxnLst/>
              <a:rect l="l" t="t" r="r" b="b"/>
              <a:pathLst>
                <a:path w="7988934" h="502920">
                  <a:moveTo>
                    <a:pt x="0" y="502920"/>
                  </a:moveTo>
                  <a:lnTo>
                    <a:pt x="7988808" y="502920"/>
                  </a:lnTo>
                  <a:lnTo>
                    <a:pt x="7988808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3175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568" y="5494020"/>
              <a:ext cx="8228059" cy="11445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8805" y="5489257"/>
              <a:ext cx="8267065" cy="1154430"/>
            </a:xfrm>
            <a:custGeom>
              <a:avLst/>
              <a:gdLst/>
              <a:ahLst/>
              <a:cxnLst/>
              <a:rect l="l" t="t" r="r" b="b"/>
              <a:pathLst>
                <a:path w="8267065" h="1154429">
                  <a:moveTo>
                    <a:pt x="0" y="1154048"/>
                  </a:moveTo>
                  <a:lnTo>
                    <a:pt x="8266557" y="1154048"/>
                  </a:lnTo>
                  <a:lnTo>
                    <a:pt x="8266557" y="0"/>
                  </a:lnTo>
                  <a:lnTo>
                    <a:pt x="0" y="0"/>
                  </a:lnTo>
                  <a:lnTo>
                    <a:pt x="0" y="11540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8754" y="3535298"/>
              <a:ext cx="1306195" cy="1960245"/>
            </a:xfrm>
            <a:custGeom>
              <a:avLst/>
              <a:gdLst/>
              <a:ahLst/>
              <a:cxnLst/>
              <a:rect l="l" t="t" r="r" b="b"/>
              <a:pathLst>
                <a:path w="1306195" h="1960245">
                  <a:moveTo>
                    <a:pt x="21602" y="1780413"/>
                  </a:moveTo>
                  <a:lnTo>
                    <a:pt x="0" y="1960117"/>
                  </a:lnTo>
                  <a:lnTo>
                    <a:pt x="156756" y="1869566"/>
                  </a:lnTo>
                  <a:lnTo>
                    <a:pt x="145782" y="1862327"/>
                  </a:lnTo>
                  <a:lnTo>
                    <a:pt x="96837" y="1862327"/>
                  </a:lnTo>
                  <a:lnTo>
                    <a:pt x="51790" y="1832610"/>
                  </a:lnTo>
                  <a:lnTo>
                    <a:pt x="66633" y="1810117"/>
                  </a:lnTo>
                  <a:lnTo>
                    <a:pt x="21602" y="1780413"/>
                  </a:lnTo>
                  <a:close/>
                </a:path>
                <a:path w="1306195" h="1960245">
                  <a:moveTo>
                    <a:pt x="66633" y="1810117"/>
                  </a:moveTo>
                  <a:lnTo>
                    <a:pt x="51790" y="1832610"/>
                  </a:lnTo>
                  <a:lnTo>
                    <a:pt x="96837" y="1862327"/>
                  </a:lnTo>
                  <a:lnTo>
                    <a:pt x="111681" y="1839833"/>
                  </a:lnTo>
                  <a:lnTo>
                    <a:pt x="66633" y="1810117"/>
                  </a:lnTo>
                  <a:close/>
                </a:path>
                <a:path w="1306195" h="1960245">
                  <a:moveTo>
                    <a:pt x="111681" y="1839833"/>
                  </a:moveTo>
                  <a:lnTo>
                    <a:pt x="96837" y="1862327"/>
                  </a:lnTo>
                  <a:lnTo>
                    <a:pt x="145782" y="1862327"/>
                  </a:lnTo>
                  <a:lnTo>
                    <a:pt x="111681" y="1839833"/>
                  </a:lnTo>
                  <a:close/>
                </a:path>
                <a:path w="1306195" h="1960245">
                  <a:moveTo>
                    <a:pt x="1261109" y="0"/>
                  </a:moveTo>
                  <a:lnTo>
                    <a:pt x="66633" y="1810117"/>
                  </a:lnTo>
                  <a:lnTo>
                    <a:pt x="111681" y="1839833"/>
                  </a:lnTo>
                  <a:lnTo>
                    <a:pt x="1306195" y="29717"/>
                  </a:lnTo>
                  <a:lnTo>
                    <a:pt x="1261109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615" y="1219200"/>
            <a:ext cx="7063740" cy="1127760"/>
          </a:xfrm>
          <a:prstGeom prst="rect">
            <a:avLst/>
          </a:prstGeom>
        </p:spPr>
      </p:pic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47090" y="1209611"/>
          <a:ext cx="8314055" cy="1136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55295" indent="-3295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Put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invalid</a:t>
                      </a:r>
                      <a:r>
                        <a:rPr sz="1800" b="1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Dept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99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then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do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Left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Ou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116205" indent="-355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9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sz="1800" b="1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40" dirty="0">
                          <a:latin typeface="Arial Narrow"/>
                          <a:cs typeface="Arial Narrow"/>
                        </a:rPr>
                        <a:t>empDF,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ter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Join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95">
                <a:tc gridSpan="2"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8570782" y="4102989"/>
            <a:ext cx="459105" cy="1064260"/>
          </a:xfrm>
          <a:prstGeom prst="rect">
            <a:avLst/>
          </a:prstGeom>
        </p:spPr>
        <p:txBody>
          <a:bodyPr vert="vert" wrap="square" lIns="0" tIns="1270" rIns="0" bIns="0" rtlCol="0">
            <a:spAutoFit/>
          </a:bodyPr>
          <a:lstStyle/>
          <a:p>
            <a:pPr marL="408940">
              <a:lnSpc>
                <a:spcPct val="100000"/>
              </a:lnSpc>
              <a:spcBef>
                <a:spcPts val="10"/>
              </a:spcBef>
            </a:pPr>
            <a:r>
              <a:rPr sz="1400" b="1" spc="-10" dirty="0">
                <a:solidFill>
                  <a:srgbClr val="3333CC"/>
                </a:solidFill>
                <a:latin typeface="Arial Narrow"/>
                <a:cs typeface="Arial Narrow"/>
              </a:rPr>
              <a:t>Matching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FF0000"/>
                </a:solidFill>
                <a:latin typeface="Arial Narrow"/>
                <a:cs typeface="Arial Narrow"/>
              </a:rPr>
              <a:t>Non-</a:t>
            </a:r>
            <a:r>
              <a:rPr sz="1400" b="1" spc="-10" dirty="0">
                <a:solidFill>
                  <a:srgbClr val="FF0000"/>
                </a:solidFill>
                <a:latin typeface="Arial Narrow"/>
                <a:cs typeface="Arial Narrow"/>
              </a:rPr>
              <a:t>match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63940" y="6562343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59" h="32384">
                <a:moveTo>
                  <a:pt x="14604" y="0"/>
                </a:moveTo>
                <a:lnTo>
                  <a:pt x="8254" y="0"/>
                </a:lnTo>
                <a:lnTo>
                  <a:pt x="5587" y="1308"/>
                </a:lnTo>
                <a:lnTo>
                  <a:pt x="3428" y="4571"/>
                </a:lnTo>
                <a:lnTo>
                  <a:pt x="1142" y="7835"/>
                </a:lnTo>
                <a:lnTo>
                  <a:pt x="105" y="11099"/>
                </a:lnTo>
                <a:lnTo>
                  <a:pt x="0" y="20573"/>
                </a:lnTo>
                <a:lnTo>
                  <a:pt x="1142" y="24168"/>
                </a:lnTo>
                <a:lnTo>
                  <a:pt x="3428" y="27431"/>
                </a:lnTo>
                <a:lnTo>
                  <a:pt x="5587" y="30695"/>
                </a:lnTo>
                <a:lnTo>
                  <a:pt x="8254" y="32003"/>
                </a:lnTo>
                <a:lnTo>
                  <a:pt x="14604" y="32003"/>
                </a:lnTo>
                <a:lnTo>
                  <a:pt x="17271" y="30695"/>
                </a:lnTo>
                <a:lnTo>
                  <a:pt x="17750" y="30048"/>
                </a:lnTo>
                <a:lnTo>
                  <a:pt x="8762" y="30048"/>
                </a:lnTo>
                <a:lnTo>
                  <a:pt x="6476" y="28409"/>
                </a:lnTo>
                <a:lnTo>
                  <a:pt x="4571" y="25793"/>
                </a:lnTo>
                <a:lnTo>
                  <a:pt x="2539" y="23190"/>
                </a:lnTo>
                <a:lnTo>
                  <a:pt x="1737" y="20243"/>
                </a:lnTo>
                <a:lnTo>
                  <a:pt x="1650" y="12077"/>
                </a:lnTo>
                <a:lnTo>
                  <a:pt x="2539" y="8813"/>
                </a:lnTo>
                <a:lnTo>
                  <a:pt x="4571" y="6210"/>
                </a:lnTo>
                <a:lnTo>
                  <a:pt x="6476" y="3263"/>
                </a:lnTo>
                <a:lnTo>
                  <a:pt x="8762" y="1955"/>
                </a:lnTo>
                <a:lnTo>
                  <a:pt x="17750" y="1955"/>
                </a:lnTo>
                <a:lnTo>
                  <a:pt x="17271" y="1308"/>
                </a:lnTo>
                <a:lnTo>
                  <a:pt x="14604" y="0"/>
                </a:lnTo>
                <a:close/>
              </a:path>
              <a:path w="22859" h="32384">
                <a:moveTo>
                  <a:pt x="17750" y="1955"/>
                </a:moveTo>
                <a:lnTo>
                  <a:pt x="14096" y="1955"/>
                </a:lnTo>
                <a:lnTo>
                  <a:pt x="16382" y="3263"/>
                </a:lnTo>
                <a:lnTo>
                  <a:pt x="18414" y="6210"/>
                </a:lnTo>
                <a:lnTo>
                  <a:pt x="20319" y="8813"/>
                </a:lnTo>
                <a:lnTo>
                  <a:pt x="21032" y="11429"/>
                </a:lnTo>
                <a:lnTo>
                  <a:pt x="21122" y="20243"/>
                </a:lnTo>
                <a:lnTo>
                  <a:pt x="20319" y="23190"/>
                </a:lnTo>
                <a:lnTo>
                  <a:pt x="18414" y="25793"/>
                </a:lnTo>
                <a:lnTo>
                  <a:pt x="16382" y="28409"/>
                </a:lnTo>
                <a:lnTo>
                  <a:pt x="14096" y="30048"/>
                </a:lnTo>
                <a:lnTo>
                  <a:pt x="17750" y="30048"/>
                </a:lnTo>
                <a:lnTo>
                  <a:pt x="19684" y="27431"/>
                </a:lnTo>
                <a:lnTo>
                  <a:pt x="21716" y="24168"/>
                </a:lnTo>
                <a:lnTo>
                  <a:pt x="22859" y="20573"/>
                </a:lnTo>
                <a:lnTo>
                  <a:pt x="22754" y="11099"/>
                </a:lnTo>
                <a:lnTo>
                  <a:pt x="21716" y="7835"/>
                </a:lnTo>
                <a:lnTo>
                  <a:pt x="19684" y="4571"/>
                </a:lnTo>
                <a:lnTo>
                  <a:pt x="17750" y="1955"/>
                </a:lnTo>
                <a:close/>
              </a:path>
              <a:path w="22859" h="32384">
                <a:moveTo>
                  <a:pt x="13842" y="7188"/>
                </a:moveTo>
                <a:lnTo>
                  <a:pt x="6984" y="7188"/>
                </a:lnTo>
                <a:lnTo>
                  <a:pt x="6984" y="24815"/>
                </a:lnTo>
                <a:lnTo>
                  <a:pt x="9016" y="24815"/>
                </a:lnTo>
                <a:lnTo>
                  <a:pt x="9016" y="17640"/>
                </a:lnTo>
                <a:lnTo>
                  <a:pt x="15411" y="17640"/>
                </a:lnTo>
                <a:lnTo>
                  <a:pt x="15239" y="17310"/>
                </a:lnTo>
                <a:lnTo>
                  <a:pt x="14604" y="16649"/>
                </a:lnTo>
                <a:lnTo>
                  <a:pt x="13588" y="16649"/>
                </a:lnTo>
                <a:lnTo>
                  <a:pt x="14350" y="16332"/>
                </a:lnTo>
                <a:lnTo>
                  <a:pt x="14985" y="16001"/>
                </a:lnTo>
                <a:lnTo>
                  <a:pt x="15239" y="15671"/>
                </a:lnTo>
                <a:lnTo>
                  <a:pt x="9016" y="15671"/>
                </a:lnTo>
                <a:lnTo>
                  <a:pt x="9016" y="9143"/>
                </a:lnTo>
                <a:lnTo>
                  <a:pt x="16255" y="9143"/>
                </a:lnTo>
                <a:lnTo>
                  <a:pt x="15875" y="8496"/>
                </a:lnTo>
                <a:lnTo>
                  <a:pt x="14604" y="7505"/>
                </a:lnTo>
                <a:lnTo>
                  <a:pt x="13842" y="7188"/>
                </a:lnTo>
                <a:close/>
              </a:path>
              <a:path w="22859" h="32384">
                <a:moveTo>
                  <a:pt x="15411" y="17640"/>
                </a:moveTo>
                <a:lnTo>
                  <a:pt x="12064" y="17640"/>
                </a:lnTo>
                <a:lnTo>
                  <a:pt x="12700" y="17957"/>
                </a:lnTo>
                <a:lnTo>
                  <a:pt x="13207" y="18287"/>
                </a:lnTo>
                <a:lnTo>
                  <a:pt x="14096" y="18935"/>
                </a:lnTo>
                <a:lnTo>
                  <a:pt x="14350" y="20243"/>
                </a:lnTo>
                <a:lnTo>
                  <a:pt x="14477" y="24168"/>
                </a:lnTo>
                <a:lnTo>
                  <a:pt x="14604" y="24815"/>
                </a:lnTo>
                <a:lnTo>
                  <a:pt x="16636" y="24815"/>
                </a:lnTo>
                <a:lnTo>
                  <a:pt x="16636" y="24498"/>
                </a:lnTo>
                <a:lnTo>
                  <a:pt x="16382" y="24498"/>
                </a:lnTo>
                <a:lnTo>
                  <a:pt x="16300" y="19926"/>
                </a:lnTo>
                <a:lnTo>
                  <a:pt x="16128" y="19265"/>
                </a:lnTo>
                <a:lnTo>
                  <a:pt x="15748" y="18287"/>
                </a:lnTo>
                <a:lnTo>
                  <a:pt x="15411" y="17640"/>
                </a:lnTo>
                <a:close/>
              </a:path>
              <a:path w="22859" h="32384">
                <a:moveTo>
                  <a:pt x="16255" y="9143"/>
                </a:moveTo>
                <a:lnTo>
                  <a:pt x="12191" y="9143"/>
                </a:lnTo>
                <a:lnTo>
                  <a:pt x="13207" y="9474"/>
                </a:lnTo>
                <a:lnTo>
                  <a:pt x="13588" y="9791"/>
                </a:lnTo>
                <a:lnTo>
                  <a:pt x="14096" y="10121"/>
                </a:lnTo>
                <a:lnTo>
                  <a:pt x="14604" y="11099"/>
                </a:lnTo>
                <a:lnTo>
                  <a:pt x="14604" y="13715"/>
                </a:lnTo>
                <a:lnTo>
                  <a:pt x="14096" y="14693"/>
                </a:lnTo>
                <a:lnTo>
                  <a:pt x="13207" y="15024"/>
                </a:lnTo>
                <a:lnTo>
                  <a:pt x="12700" y="15354"/>
                </a:lnTo>
                <a:lnTo>
                  <a:pt x="12064" y="15671"/>
                </a:lnTo>
                <a:lnTo>
                  <a:pt x="15239" y="15671"/>
                </a:lnTo>
                <a:lnTo>
                  <a:pt x="16128" y="15024"/>
                </a:lnTo>
                <a:lnTo>
                  <a:pt x="16636" y="13715"/>
                </a:lnTo>
                <a:lnTo>
                  <a:pt x="16636" y="9791"/>
                </a:lnTo>
                <a:lnTo>
                  <a:pt x="16255" y="9143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898647"/>
            <a:ext cx="9144000" cy="1061085"/>
          </a:xfrm>
          <a:custGeom>
            <a:avLst/>
            <a:gdLst/>
            <a:ahLst/>
            <a:cxnLst/>
            <a:rect l="l" t="t" r="r" b="b"/>
            <a:pathLst>
              <a:path w="9144000" h="1061085">
                <a:moveTo>
                  <a:pt x="0" y="0"/>
                </a:moveTo>
                <a:lnTo>
                  <a:pt x="0" y="1060703"/>
                </a:lnTo>
                <a:lnTo>
                  <a:pt x="9143999" y="106070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23797" y="2958845"/>
            <a:ext cx="6295390" cy="86614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573530" marR="5080" indent="-1561465">
              <a:lnSpc>
                <a:spcPts val="3260"/>
              </a:lnSpc>
              <a:spcBef>
                <a:spcPts val="285"/>
              </a:spcBef>
            </a:pP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Spark</a:t>
            </a:r>
            <a:r>
              <a:rPr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SQL</a:t>
            </a:r>
            <a:r>
              <a:rPr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Miscellaneous</a:t>
            </a:r>
            <a:r>
              <a:rPr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Functions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(No</a:t>
            </a:r>
            <a:r>
              <a:rPr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labs</a:t>
            </a:r>
            <a:r>
              <a:rPr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these)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006FC0"/>
                </a:solidFill>
              </a:rPr>
              <a:t>Non-Aggregate</a:t>
            </a:r>
            <a:r>
              <a:rPr sz="2750" spc="135" dirty="0">
                <a:solidFill>
                  <a:srgbClr val="006FC0"/>
                </a:solidFill>
              </a:rPr>
              <a:t> </a:t>
            </a:r>
            <a:r>
              <a:rPr sz="2750" dirty="0"/>
              <a:t>Built-in</a:t>
            </a:r>
            <a:r>
              <a:rPr sz="2750" spc="155" dirty="0"/>
              <a:t> </a:t>
            </a:r>
            <a:r>
              <a:rPr sz="2750" spc="-10" dirty="0"/>
              <a:t>functions</a:t>
            </a:r>
            <a:endParaRPr sz="27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6050" y="1136650"/>
          <a:ext cx="8838565" cy="2654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2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col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based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on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given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name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2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lit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Creates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literal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value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18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IsNull</a:t>
                      </a:r>
                      <a:r>
                        <a:rPr sz="1800" b="1" spc="-15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79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|</a:t>
                      </a:r>
                      <a:r>
                        <a:rPr sz="1800" b="1" spc="-14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isNotNull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Return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true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if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is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null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95" dirty="0">
                          <a:latin typeface="Tahoma"/>
                          <a:cs typeface="Tahoma"/>
                        </a:rPr>
                        <a:t>|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2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true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if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is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Not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Null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concat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Concatenates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multiple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input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columns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together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into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single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column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2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rand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7912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Generate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random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with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independent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identically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distributed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(i.i.d.)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samples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uniformly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distributed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[0.0,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1.0)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356234" y="4496879"/>
            <a:ext cx="5603240" cy="596900"/>
            <a:chOff x="356234" y="4496879"/>
            <a:chExt cx="5603240" cy="5969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9" y="4506467"/>
              <a:ext cx="5583936" cy="5775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0997" y="4501641"/>
              <a:ext cx="5593715" cy="587375"/>
            </a:xfrm>
            <a:custGeom>
              <a:avLst/>
              <a:gdLst/>
              <a:ahLst/>
              <a:cxnLst/>
              <a:rect l="l" t="t" r="r" b="b"/>
              <a:pathLst>
                <a:path w="5593715" h="587375">
                  <a:moveTo>
                    <a:pt x="0" y="587120"/>
                  </a:moveTo>
                  <a:lnTo>
                    <a:pt x="5593461" y="587120"/>
                  </a:lnTo>
                  <a:lnTo>
                    <a:pt x="5593461" y="0"/>
                  </a:lnTo>
                  <a:lnTo>
                    <a:pt x="0" y="0"/>
                  </a:lnTo>
                  <a:lnTo>
                    <a:pt x="0" y="58712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76905" y="5025389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5">
                  <a:moveTo>
                    <a:pt x="0" y="0"/>
                  </a:moveTo>
                  <a:lnTo>
                    <a:pt x="431926" y="0"/>
                  </a:lnTo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084887" y="4496942"/>
            <a:ext cx="709930" cy="1380490"/>
            <a:chOff x="6084887" y="4496942"/>
            <a:chExt cx="709930" cy="138049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4475" y="4506467"/>
              <a:ext cx="690372" cy="136093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89650" y="4501705"/>
              <a:ext cx="700405" cy="1370965"/>
            </a:xfrm>
            <a:custGeom>
              <a:avLst/>
              <a:gdLst/>
              <a:ahLst/>
              <a:cxnLst/>
              <a:rect l="l" t="t" r="r" b="b"/>
              <a:pathLst>
                <a:path w="700404" h="1370964">
                  <a:moveTo>
                    <a:pt x="0" y="1370456"/>
                  </a:moveTo>
                  <a:lnTo>
                    <a:pt x="699897" y="1370456"/>
                  </a:lnTo>
                  <a:lnTo>
                    <a:pt x="699897" y="0"/>
                  </a:lnTo>
                  <a:lnTo>
                    <a:pt x="0" y="0"/>
                  </a:lnTo>
                  <a:lnTo>
                    <a:pt x="0" y="13704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14553" y="3403472"/>
            <a:ext cx="2059939" cy="1530985"/>
          </a:xfrm>
          <a:custGeom>
            <a:avLst/>
            <a:gdLst/>
            <a:ahLst/>
            <a:cxnLst/>
            <a:rect l="l" t="t" r="r" b="b"/>
            <a:pathLst>
              <a:path w="2059939" h="1530985">
                <a:moveTo>
                  <a:pt x="1887141" y="1443442"/>
                </a:moveTo>
                <a:lnTo>
                  <a:pt x="1849424" y="1494535"/>
                </a:lnTo>
                <a:lnTo>
                  <a:pt x="2059355" y="1530984"/>
                </a:lnTo>
                <a:lnTo>
                  <a:pt x="2024312" y="1462277"/>
                </a:lnTo>
                <a:lnTo>
                  <a:pt x="1912670" y="1462277"/>
                </a:lnTo>
                <a:lnTo>
                  <a:pt x="1887141" y="1443442"/>
                </a:lnTo>
                <a:close/>
              </a:path>
              <a:path w="2059939" h="1530985">
                <a:moveTo>
                  <a:pt x="1924840" y="1392373"/>
                </a:moveTo>
                <a:lnTo>
                  <a:pt x="1887141" y="1443442"/>
                </a:lnTo>
                <a:lnTo>
                  <a:pt x="1912670" y="1462277"/>
                </a:lnTo>
                <a:lnTo>
                  <a:pt x="1950389" y="1411224"/>
                </a:lnTo>
                <a:lnTo>
                  <a:pt x="1924840" y="1392373"/>
                </a:lnTo>
                <a:close/>
              </a:path>
              <a:path w="2059939" h="1530985">
                <a:moveTo>
                  <a:pt x="1962581" y="1341246"/>
                </a:moveTo>
                <a:lnTo>
                  <a:pt x="1924840" y="1392373"/>
                </a:lnTo>
                <a:lnTo>
                  <a:pt x="1950389" y="1411224"/>
                </a:lnTo>
                <a:lnTo>
                  <a:pt x="1912670" y="1462277"/>
                </a:lnTo>
                <a:lnTo>
                  <a:pt x="2024312" y="1462277"/>
                </a:lnTo>
                <a:lnTo>
                  <a:pt x="1962581" y="1341246"/>
                </a:lnTo>
                <a:close/>
              </a:path>
              <a:path w="2059939" h="1530985">
                <a:moveTo>
                  <a:pt x="37693" y="0"/>
                </a:moveTo>
                <a:lnTo>
                  <a:pt x="0" y="51053"/>
                </a:lnTo>
                <a:lnTo>
                  <a:pt x="1887141" y="1443442"/>
                </a:lnTo>
                <a:lnTo>
                  <a:pt x="1924840" y="1392373"/>
                </a:lnTo>
                <a:lnTo>
                  <a:pt x="376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985571" y="4496942"/>
            <a:ext cx="661035" cy="1380490"/>
            <a:chOff x="6985571" y="4496942"/>
            <a:chExt cx="661035" cy="13804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4506467"/>
              <a:ext cx="641603" cy="136093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990333" y="4501705"/>
              <a:ext cx="651510" cy="1370965"/>
            </a:xfrm>
            <a:custGeom>
              <a:avLst/>
              <a:gdLst/>
              <a:ahLst/>
              <a:cxnLst/>
              <a:rect l="l" t="t" r="r" b="b"/>
              <a:pathLst>
                <a:path w="651509" h="1370964">
                  <a:moveTo>
                    <a:pt x="0" y="1370456"/>
                  </a:moveTo>
                  <a:lnTo>
                    <a:pt x="651128" y="1370456"/>
                  </a:lnTo>
                  <a:lnTo>
                    <a:pt x="651128" y="0"/>
                  </a:lnTo>
                  <a:lnTo>
                    <a:pt x="0" y="0"/>
                  </a:lnTo>
                  <a:lnTo>
                    <a:pt x="0" y="13704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837487" y="4474083"/>
            <a:ext cx="671830" cy="1403350"/>
            <a:chOff x="7837487" y="4474083"/>
            <a:chExt cx="671830" cy="140335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7075" y="4483608"/>
              <a:ext cx="652272" cy="13837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842250" y="4478845"/>
              <a:ext cx="662305" cy="1393825"/>
            </a:xfrm>
            <a:custGeom>
              <a:avLst/>
              <a:gdLst/>
              <a:ahLst/>
              <a:cxnLst/>
              <a:rect l="l" t="t" r="r" b="b"/>
              <a:pathLst>
                <a:path w="662304" h="1393825">
                  <a:moveTo>
                    <a:pt x="0" y="1393316"/>
                  </a:moveTo>
                  <a:lnTo>
                    <a:pt x="661797" y="1393316"/>
                  </a:lnTo>
                  <a:lnTo>
                    <a:pt x="661797" y="0"/>
                  </a:lnTo>
                  <a:lnTo>
                    <a:pt x="0" y="0"/>
                  </a:lnTo>
                  <a:lnTo>
                    <a:pt x="0" y="13933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00647" y="4217289"/>
            <a:ext cx="354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1st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82408" y="4211573"/>
            <a:ext cx="431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2nd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72170" y="4194809"/>
            <a:ext cx="379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3rd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006FC0"/>
                </a:solidFill>
              </a:rPr>
              <a:t>String</a:t>
            </a:r>
            <a:r>
              <a:rPr sz="2750" spc="70" dirty="0">
                <a:solidFill>
                  <a:srgbClr val="006FC0"/>
                </a:solidFill>
              </a:rPr>
              <a:t> </a:t>
            </a:r>
            <a:r>
              <a:rPr sz="2750" dirty="0"/>
              <a:t>Built-in</a:t>
            </a:r>
            <a:r>
              <a:rPr sz="2750" spc="95" dirty="0"/>
              <a:t> </a:t>
            </a:r>
            <a:r>
              <a:rPr sz="2750" spc="-10" dirty="0"/>
              <a:t>functions</a:t>
            </a:r>
            <a:endParaRPr sz="27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4650" y="1517522"/>
          <a:ext cx="8534400" cy="3604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translate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Translate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any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character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src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by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character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replaceString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4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regexp_replace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4064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Replace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all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substrings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specified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string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value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that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match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regexp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with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rep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4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regexp_extract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Extract</a:t>
                      </a:r>
                      <a:r>
                        <a:rPr sz="1800" spc="229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specific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group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matched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by</a:t>
                      </a:r>
                      <a:r>
                        <a:rPr sz="1800" spc="2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Java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regex,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from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specified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string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column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ltrim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17208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Removes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leading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space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characters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from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specified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string column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lower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Converts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string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lowercase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split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Splits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str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around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matches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given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pattern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006FC0"/>
                </a:solidFill>
              </a:rPr>
              <a:t>Na</a:t>
            </a:r>
            <a:r>
              <a:rPr sz="2750" spc="50" dirty="0">
                <a:solidFill>
                  <a:srgbClr val="006FC0"/>
                </a:solidFill>
              </a:rPr>
              <a:t> </a:t>
            </a:r>
            <a:r>
              <a:rPr sz="2750" dirty="0"/>
              <a:t>Built-in</a:t>
            </a:r>
            <a:r>
              <a:rPr sz="2750" spc="80" dirty="0"/>
              <a:t> </a:t>
            </a:r>
            <a:r>
              <a:rPr sz="2750" spc="-10" dirty="0"/>
              <a:t>functions</a:t>
            </a:r>
            <a:endParaRPr sz="27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4650" y="1517522"/>
          <a:ext cx="8534400" cy="2947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594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na.drop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42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new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DataFrame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omitting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rows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with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any,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all,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or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a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specified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number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null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values,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considering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an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optional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subset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columns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-10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na.fill</a:t>
                      </a:r>
                      <a:r>
                        <a:rPr sz="1800" b="1" spc="-12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(value)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Replace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NULL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values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with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specified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value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an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optional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subset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columns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594">
                <a:tc>
                  <a:txBody>
                    <a:bodyPr/>
                    <a:lstStyle/>
                    <a:p>
                      <a:pPr marL="63500" marR="998219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replace </a:t>
                      </a:r>
                      <a:r>
                        <a:rPr sz="1800" b="1" spc="-105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(str,</a:t>
                      </a:r>
                      <a:r>
                        <a:rPr sz="1800" b="1" spc="-13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search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ahoma"/>
                          <a:cs typeface="Tahoma"/>
                        </a:rPr>
                        <a:t>[,replace])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9779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new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DataFrame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replacing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value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with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another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value,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considering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an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optional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subset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columns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(Replaces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all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occurrences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'search'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with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'replace'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394334" y="4710303"/>
            <a:ext cx="8454390" cy="1776730"/>
            <a:chOff x="394334" y="4710303"/>
            <a:chExt cx="8454390" cy="17767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3707" y="4719828"/>
              <a:ext cx="3555491" cy="15681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78881" y="4715065"/>
              <a:ext cx="3565525" cy="1577975"/>
            </a:xfrm>
            <a:custGeom>
              <a:avLst/>
              <a:gdLst/>
              <a:ahLst/>
              <a:cxnLst/>
              <a:rect l="l" t="t" r="r" b="b"/>
              <a:pathLst>
                <a:path w="3565525" h="1577975">
                  <a:moveTo>
                    <a:pt x="0" y="1577721"/>
                  </a:moveTo>
                  <a:lnTo>
                    <a:pt x="3565016" y="1577721"/>
                  </a:lnTo>
                  <a:lnTo>
                    <a:pt x="3565016" y="0"/>
                  </a:lnTo>
                  <a:lnTo>
                    <a:pt x="0" y="0"/>
                  </a:lnTo>
                  <a:lnTo>
                    <a:pt x="0" y="15777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49162" y="5139690"/>
              <a:ext cx="560070" cy="0"/>
            </a:xfrm>
            <a:custGeom>
              <a:avLst/>
              <a:gdLst/>
              <a:ahLst/>
              <a:cxnLst/>
              <a:rect l="l" t="t" r="r" b="b"/>
              <a:pathLst>
                <a:path w="560070">
                  <a:moveTo>
                    <a:pt x="0" y="0"/>
                  </a:moveTo>
                  <a:lnTo>
                    <a:pt x="559942" y="0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4719828"/>
              <a:ext cx="4762500" cy="17571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9097" y="4715065"/>
              <a:ext cx="4772025" cy="1767205"/>
            </a:xfrm>
            <a:custGeom>
              <a:avLst/>
              <a:gdLst/>
              <a:ahLst/>
              <a:cxnLst/>
              <a:rect l="l" t="t" r="r" b="b"/>
              <a:pathLst>
                <a:path w="4772025" h="1767204">
                  <a:moveTo>
                    <a:pt x="0" y="1766697"/>
                  </a:moveTo>
                  <a:lnTo>
                    <a:pt x="4772025" y="1766697"/>
                  </a:lnTo>
                  <a:lnTo>
                    <a:pt x="4772025" y="0"/>
                  </a:lnTo>
                  <a:lnTo>
                    <a:pt x="0" y="0"/>
                  </a:lnTo>
                  <a:lnTo>
                    <a:pt x="0" y="17666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0045" y="4943094"/>
              <a:ext cx="677545" cy="0"/>
            </a:xfrm>
            <a:custGeom>
              <a:avLst/>
              <a:gdLst/>
              <a:ahLst/>
              <a:cxnLst/>
              <a:rect l="l" t="t" r="r" b="b"/>
              <a:pathLst>
                <a:path w="677544">
                  <a:moveTo>
                    <a:pt x="0" y="0"/>
                  </a:moveTo>
                  <a:lnTo>
                    <a:pt x="677545" y="0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9799" y="5317236"/>
              <a:ext cx="3019425" cy="584200"/>
            </a:xfrm>
            <a:custGeom>
              <a:avLst/>
              <a:gdLst/>
              <a:ahLst/>
              <a:cxnLst/>
              <a:rect l="l" t="t" r="r" b="b"/>
              <a:pathLst>
                <a:path w="3019425" h="584200">
                  <a:moveTo>
                    <a:pt x="3019044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3019044" y="583691"/>
                  </a:lnTo>
                  <a:lnTo>
                    <a:pt x="30190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9799" y="5317236"/>
              <a:ext cx="3019425" cy="584200"/>
            </a:xfrm>
            <a:custGeom>
              <a:avLst/>
              <a:gdLst/>
              <a:ahLst/>
              <a:cxnLst/>
              <a:rect l="l" t="t" r="r" b="b"/>
              <a:pathLst>
                <a:path w="3019425" h="584200">
                  <a:moveTo>
                    <a:pt x="0" y="583691"/>
                  </a:moveTo>
                  <a:lnTo>
                    <a:pt x="3019044" y="583691"/>
                  </a:lnTo>
                  <a:lnTo>
                    <a:pt x="3019044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09800" y="5317235"/>
            <a:ext cx="2961640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600" b="1" dirty="0">
                <a:latin typeface="Arial Narrow"/>
                <a:cs typeface="Arial Narrow"/>
              </a:rPr>
              <a:t>Fill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NULL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for</a:t>
            </a:r>
            <a:r>
              <a:rPr sz="1600" b="1" spc="-2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'age'</a:t>
            </a:r>
            <a:r>
              <a:rPr sz="1600" b="1" spc="-6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with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spc="-25" dirty="0">
                <a:latin typeface="Arial Narrow"/>
                <a:cs typeface="Arial Narrow"/>
              </a:rPr>
              <a:t>50</a:t>
            </a:r>
            <a:endParaRPr sz="1600">
              <a:latin typeface="Arial Narrow"/>
              <a:cs typeface="Arial Narrow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 Narrow"/>
                <a:cs typeface="Arial Narrow"/>
              </a:rPr>
              <a:t>Fill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NULL</a:t>
            </a:r>
            <a:r>
              <a:rPr sz="1600" b="1" spc="-6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for</a:t>
            </a:r>
            <a:r>
              <a:rPr sz="1600" b="1" spc="-2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'name'</a:t>
            </a:r>
            <a:r>
              <a:rPr sz="1600" b="1" spc="-6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with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'unknown'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4667" y="5317235"/>
            <a:ext cx="2428240" cy="33845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330"/>
              </a:spcBef>
            </a:pPr>
            <a:r>
              <a:rPr sz="1600" b="1" dirty="0">
                <a:latin typeface="Arial Narrow"/>
                <a:cs typeface="Arial Narrow"/>
              </a:rPr>
              <a:t>Replace</a:t>
            </a:r>
            <a:r>
              <a:rPr sz="1600" b="1" spc="-7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'abc'</a:t>
            </a:r>
            <a:r>
              <a:rPr sz="1600" b="1" spc="-6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with</a:t>
            </a:r>
            <a:r>
              <a:rPr sz="1600" b="1" spc="-4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'DEF'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63940" y="6562343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59" h="32384">
                <a:moveTo>
                  <a:pt x="14604" y="0"/>
                </a:moveTo>
                <a:lnTo>
                  <a:pt x="8254" y="0"/>
                </a:lnTo>
                <a:lnTo>
                  <a:pt x="5587" y="1308"/>
                </a:lnTo>
                <a:lnTo>
                  <a:pt x="3428" y="4571"/>
                </a:lnTo>
                <a:lnTo>
                  <a:pt x="1142" y="7835"/>
                </a:lnTo>
                <a:lnTo>
                  <a:pt x="105" y="11099"/>
                </a:lnTo>
                <a:lnTo>
                  <a:pt x="0" y="20573"/>
                </a:lnTo>
                <a:lnTo>
                  <a:pt x="1142" y="24168"/>
                </a:lnTo>
                <a:lnTo>
                  <a:pt x="3428" y="27431"/>
                </a:lnTo>
                <a:lnTo>
                  <a:pt x="5587" y="30695"/>
                </a:lnTo>
                <a:lnTo>
                  <a:pt x="8254" y="32003"/>
                </a:lnTo>
                <a:lnTo>
                  <a:pt x="14604" y="32003"/>
                </a:lnTo>
                <a:lnTo>
                  <a:pt x="17271" y="30695"/>
                </a:lnTo>
                <a:lnTo>
                  <a:pt x="17750" y="30048"/>
                </a:lnTo>
                <a:lnTo>
                  <a:pt x="8762" y="30048"/>
                </a:lnTo>
                <a:lnTo>
                  <a:pt x="6476" y="28409"/>
                </a:lnTo>
                <a:lnTo>
                  <a:pt x="4571" y="25793"/>
                </a:lnTo>
                <a:lnTo>
                  <a:pt x="2539" y="23190"/>
                </a:lnTo>
                <a:lnTo>
                  <a:pt x="1737" y="20243"/>
                </a:lnTo>
                <a:lnTo>
                  <a:pt x="1650" y="12077"/>
                </a:lnTo>
                <a:lnTo>
                  <a:pt x="2539" y="8813"/>
                </a:lnTo>
                <a:lnTo>
                  <a:pt x="4571" y="6210"/>
                </a:lnTo>
                <a:lnTo>
                  <a:pt x="6476" y="3263"/>
                </a:lnTo>
                <a:lnTo>
                  <a:pt x="8762" y="1955"/>
                </a:lnTo>
                <a:lnTo>
                  <a:pt x="17750" y="1955"/>
                </a:lnTo>
                <a:lnTo>
                  <a:pt x="17271" y="1308"/>
                </a:lnTo>
                <a:lnTo>
                  <a:pt x="14604" y="0"/>
                </a:lnTo>
                <a:close/>
              </a:path>
              <a:path w="22859" h="32384">
                <a:moveTo>
                  <a:pt x="17750" y="1955"/>
                </a:moveTo>
                <a:lnTo>
                  <a:pt x="14096" y="1955"/>
                </a:lnTo>
                <a:lnTo>
                  <a:pt x="16382" y="3263"/>
                </a:lnTo>
                <a:lnTo>
                  <a:pt x="18414" y="6210"/>
                </a:lnTo>
                <a:lnTo>
                  <a:pt x="20319" y="8813"/>
                </a:lnTo>
                <a:lnTo>
                  <a:pt x="21032" y="11429"/>
                </a:lnTo>
                <a:lnTo>
                  <a:pt x="21122" y="20243"/>
                </a:lnTo>
                <a:lnTo>
                  <a:pt x="20319" y="23190"/>
                </a:lnTo>
                <a:lnTo>
                  <a:pt x="18414" y="25793"/>
                </a:lnTo>
                <a:lnTo>
                  <a:pt x="16382" y="28409"/>
                </a:lnTo>
                <a:lnTo>
                  <a:pt x="14096" y="30048"/>
                </a:lnTo>
                <a:lnTo>
                  <a:pt x="17750" y="30048"/>
                </a:lnTo>
                <a:lnTo>
                  <a:pt x="19684" y="27431"/>
                </a:lnTo>
                <a:lnTo>
                  <a:pt x="21716" y="24168"/>
                </a:lnTo>
                <a:lnTo>
                  <a:pt x="22859" y="20573"/>
                </a:lnTo>
                <a:lnTo>
                  <a:pt x="22754" y="11099"/>
                </a:lnTo>
                <a:lnTo>
                  <a:pt x="21716" y="7835"/>
                </a:lnTo>
                <a:lnTo>
                  <a:pt x="19684" y="4571"/>
                </a:lnTo>
                <a:lnTo>
                  <a:pt x="17750" y="1955"/>
                </a:lnTo>
                <a:close/>
              </a:path>
              <a:path w="22859" h="32384">
                <a:moveTo>
                  <a:pt x="13842" y="7188"/>
                </a:moveTo>
                <a:lnTo>
                  <a:pt x="6984" y="7188"/>
                </a:lnTo>
                <a:lnTo>
                  <a:pt x="6984" y="24815"/>
                </a:lnTo>
                <a:lnTo>
                  <a:pt x="9016" y="24815"/>
                </a:lnTo>
                <a:lnTo>
                  <a:pt x="9016" y="17640"/>
                </a:lnTo>
                <a:lnTo>
                  <a:pt x="15411" y="17640"/>
                </a:lnTo>
                <a:lnTo>
                  <a:pt x="15239" y="17310"/>
                </a:lnTo>
                <a:lnTo>
                  <a:pt x="14604" y="16649"/>
                </a:lnTo>
                <a:lnTo>
                  <a:pt x="13588" y="16649"/>
                </a:lnTo>
                <a:lnTo>
                  <a:pt x="14350" y="16332"/>
                </a:lnTo>
                <a:lnTo>
                  <a:pt x="14985" y="16001"/>
                </a:lnTo>
                <a:lnTo>
                  <a:pt x="15239" y="15671"/>
                </a:lnTo>
                <a:lnTo>
                  <a:pt x="9016" y="15671"/>
                </a:lnTo>
                <a:lnTo>
                  <a:pt x="9016" y="9143"/>
                </a:lnTo>
                <a:lnTo>
                  <a:pt x="16255" y="9143"/>
                </a:lnTo>
                <a:lnTo>
                  <a:pt x="15875" y="8496"/>
                </a:lnTo>
                <a:lnTo>
                  <a:pt x="14604" y="7505"/>
                </a:lnTo>
                <a:lnTo>
                  <a:pt x="13842" y="7188"/>
                </a:lnTo>
                <a:close/>
              </a:path>
              <a:path w="22859" h="32384">
                <a:moveTo>
                  <a:pt x="15411" y="17640"/>
                </a:moveTo>
                <a:lnTo>
                  <a:pt x="12064" y="17640"/>
                </a:lnTo>
                <a:lnTo>
                  <a:pt x="12700" y="17957"/>
                </a:lnTo>
                <a:lnTo>
                  <a:pt x="13207" y="18287"/>
                </a:lnTo>
                <a:lnTo>
                  <a:pt x="14096" y="18935"/>
                </a:lnTo>
                <a:lnTo>
                  <a:pt x="14350" y="20243"/>
                </a:lnTo>
                <a:lnTo>
                  <a:pt x="14477" y="24168"/>
                </a:lnTo>
                <a:lnTo>
                  <a:pt x="14604" y="24815"/>
                </a:lnTo>
                <a:lnTo>
                  <a:pt x="16636" y="24815"/>
                </a:lnTo>
                <a:lnTo>
                  <a:pt x="16636" y="24498"/>
                </a:lnTo>
                <a:lnTo>
                  <a:pt x="16382" y="24498"/>
                </a:lnTo>
                <a:lnTo>
                  <a:pt x="16300" y="19926"/>
                </a:lnTo>
                <a:lnTo>
                  <a:pt x="16128" y="19265"/>
                </a:lnTo>
                <a:lnTo>
                  <a:pt x="15748" y="18287"/>
                </a:lnTo>
                <a:lnTo>
                  <a:pt x="15411" y="17640"/>
                </a:lnTo>
                <a:close/>
              </a:path>
              <a:path w="22859" h="32384">
                <a:moveTo>
                  <a:pt x="16255" y="9143"/>
                </a:moveTo>
                <a:lnTo>
                  <a:pt x="12191" y="9143"/>
                </a:lnTo>
                <a:lnTo>
                  <a:pt x="13207" y="9474"/>
                </a:lnTo>
                <a:lnTo>
                  <a:pt x="13588" y="9791"/>
                </a:lnTo>
                <a:lnTo>
                  <a:pt x="14096" y="10121"/>
                </a:lnTo>
                <a:lnTo>
                  <a:pt x="14604" y="11099"/>
                </a:lnTo>
                <a:lnTo>
                  <a:pt x="14604" y="13715"/>
                </a:lnTo>
                <a:lnTo>
                  <a:pt x="14096" y="14693"/>
                </a:lnTo>
                <a:lnTo>
                  <a:pt x="13207" y="15024"/>
                </a:lnTo>
                <a:lnTo>
                  <a:pt x="12700" y="15354"/>
                </a:lnTo>
                <a:lnTo>
                  <a:pt x="12064" y="15671"/>
                </a:lnTo>
                <a:lnTo>
                  <a:pt x="15239" y="15671"/>
                </a:lnTo>
                <a:lnTo>
                  <a:pt x="16128" y="15024"/>
                </a:lnTo>
                <a:lnTo>
                  <a:pt x="16636" y="13715"/>
                </a:lnTo>
                <a:lnTo>
                  <a:pt x="16636" y="9791"/>
                </a:lnTo>
                <a:lnTo>
                  <a:pt x="16255" y="9143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07435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4">
                <a:moveTo>
                  <a:pt x="0" y="0"/>
                </a:moveTo>
                <a:lnTo>
                  <a:pt x="0" y="643127"/>
                </a:lnTo>
                <a:lnTo>
                  <a:pt x="9143999" y="64312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27782" y="3165170"/>
            <a:ext cx="3483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Spark</a:t>
            </a:r>
            <a:r>
              <a:rPr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SQL</a:t>
            </a:r>
            <a:r>
              <a:rPr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Widgets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006FC0"/>
                </a:solidFill>
              </a:rPr>
              <a:t>Widgets</a:t>
            </a:r>
            <a:r>
              <a:rPr sz="2750" dirty="0"/>
              <a:t>:</a:t>
            </a:r>
            <a:r>
              <a:rPr sz="2750" spc="100" dirty="0"/>
              <a:t> </a:t>
            </a:r>
            <a:r>
              <a:rPr sz="2750" dirty="0"/>
              <a:t>Parameterize</a:t>
            </a:r>
            <a:r>
              <a:rPr sz="2750" spc="125" dirty="0"/>
              <a:t> </a:t>
            </a:r>
            <a:r>
              <a:rPr sz="2750" dirty="0"/>
              <a:t>your</a:t>
            </a:r>
            <a:r>
              <a:rPr sz="2750" spc="140" dirty="0"/>
              <a:t> </a:t>
            </a:r>
            <a:r>
              <a:rPr sz="2750" spc="-10" dirty="0"/>
              <a:t>Notebook</a:t>
            </a:r>
            <a:endParaRPr sz="2750"/>
          </a:p>
        </p:txBody>
      </p:sp>
      <p:grpSp>
        <p:nvGrpSpPr>
          <p:cNvPr id="4" name="object 4"/>
          <p:cNvGrpSpPr/>
          <p:nvPr/>
        </p:nvGrpSpPr>
        <p:grpSpPr>
          <a:xfrm>
            <a:off x="7386383" y="6391275"/>
            <a:ext cx="1741170" cy="240029"/>
            <a:chOff x="7386383" y="6391275"/>
            <a:chExt cx="1741170" cy="2400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5971" y="6400800"/>
              <a:ext cx="1722120" cy="2209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91145" y="6396037"/>
              <a:ext cx="1731645" cy="230504"/>
            </a:xfrm>
            <a:custGeom>
              <a:avLst/>
              <a:gdLst/>
              <a:ahLst/>
              <a:cxnLst/>
              <a:rect l="l" t="t" r="r" b="b"/>
              <a:pathLst>
                <a:path w="1731645" h="230504">
                  <a:moveTo>
                    <a:pt x="0" y="230504"/>
                  </a:moveTo>
                  <a:lnTo>
                    <a:pt x="1731645" y="230504"/>
                  </a:lnTo>
                  <a:lnTo>
                    <a:pt x="1731645" y="0"/>
                  </a:lnTo>
                  <a:lnTo>
                    <a:pt x="0" y="0"/>
                  </a:lnTo>
                  <a:lnTo>
                    <a:pt x="0" y="230504"/>
                  </a:lnTo>
                  <a:close/>
                </a:path>
              </a:pathLst>
            </a:custGeom>
            <a:ln w="9524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7340" y="1395221"/>
            <a:ext cx="32816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There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types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Widgets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096" y="1975561"/>
            <a:ext cx="13176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191135" algn="l"/>
              </a:tabLst>
            </a:pP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text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5"/>
              </a:spcBef>
              <a:buChar char="•"/>
              <a:tabLst>
                <a:tab pos="191135" algn="l"/>
              </a:tabLst>
            </a:pP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dropdown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buChar char="•"/>
              <a:tabLst>
                <a:tab pos="191135" algn="l"/>
              </a:tabLst>
            </a:pP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combobox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1107" y="1975561"/>
            <a:ext cx="50653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Input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value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text</a:t>
            </a:r>
            <a:r>
              <a:rPr sz="1800" spc="-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93838"/>
                </a:solidFill>
                <a:latin typeface="Arial"/>
                <a:cs typeface="Arial"/>
              </a:rPr>
              <a:t>box</a:t>
            </a:r>
            <a:endParaRPr sz="1800">
              <a:latin typeface="Arial"/>
              <a:cs typeface="Arial"/>
            </a:endParaRPr>
          </a:p>
          <a:p>
            <a:pPr marL="12700" marR="5080" indent="120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Select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value</a:t>
            </a:r>
            <a:r>
              <a:rPr sz="1800" spc="-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from</a:t>
            </a:r>
            <a:r>
              <a:rPr sz="1800" spc="-2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list</a:t>
            </a:r>
            <a:r>
              <a:rPr sz="1800" spc="-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provided</a:t>
            </a:r>
            <a:r>
              <a:rPr sz="1800" spc="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values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Combination</a:t>
            </a:r>
            <a:r>
              <a:rPr sz="1800" spc="-2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of</a:t>
            </a:r>
            <a:r>
              <a:rPr sz="1800" spc="-3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text</a:t>
            </a:r>
            <a:r>
              <a:rPr sz="1800" spc="-2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dropdown.</a:t>
            </a:r>
            <a:r>
              <a:rPr sz="1800" spc="3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Select</a:t>
            </a:r>
            <a:r>
              <a:rPr sz="1800" spc="-3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value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from</a:t>
            </a:r>
            <a:r>
              <a:rPr sz="1800" spc="-1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provided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list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or</a:t>
            </a:r>
            <a:r>
              <a:rPr sz="1800" spc="-1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input one</a:t>
            </a:r>
            <a:r>
              <a:rPr sz="1800" spc="-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text</a:t>
            </a:r>
            <a:r>
              <a:rPr sz="1800" spc="-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93838"/>
                </a:solidFill>
                <a:latin typeface="Arial"/>
                <a:cs typeface="Arial"/>
              </a:rPr>
              <a:t>box.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096" y="3073400"/>
            <a:ext cx="709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191135" algn="l"/>
                <a:tab pos="1459230" algn="l"/>
              </a:tabLst>
            </a:pP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multiselect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: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	Select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one</a:t>
            </a:r>
            <a:r>
              <a:rPr sz="1800" spc="-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or</a:t>
            </a:r>
            <a:r>
              <a:rPr sz="1800" spc="-1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more</a:t>
            </a:r>
            <a:r>
              <a:rPr sz="1800" spc="-2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values</a:t>
            </a:r>
            <a:r>
              <a:rPr sz="1800" spc="-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from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list</a:t>
            </a:r>
            <a:r>
              <a:rPr sz="1800" spc="-1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provided</a:t>
            </a:r>
            <a:r>
              <a:rPr sz="1800" spc="-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values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006FC0"/>
                </a:solidFill>
              </a:rPr>
              <a:t>Widgets</a:t>
            </a:r>
            <a:r>
              <a:rPr sz="2750" dirty="0"/>
              <a:t>:</a:t>
            </a:r>
            <a:r>
              <a:rPr sz="2750" spc="100" dirty="0"/>
              <a:t> </a:t>
            </a:r>
            <a:r>
              <a:rPr sz="2750" dirty="0"/>
              <a:t>Parameterize</a:t>
            </a:r>
            <a:r>
              <a:rPr sz="2750" spc="125" dirty="0"/>
              <a:t> </a:t>
            </a:r>
            <a:r>
              <a:rPr sz="2750" dirty="0"/>
              <a:t>your</a:t>
            </a:r>
            <a:r>
              <a:rPr sz="2750" spc="140" dirty="0"/>
              <a:t> </a:t>
            </a:r>
            <a:r>
              <a:rPr sz="2750" spc="-10" dirty="0"/>
              <a:t>Notebook</a:t>
            </a:r>
            <a:endParaRPr sz="2750"/>
          </a:p>
        </p:txBody>
      </p:sp>
      <p:grpSp>
        <p:nvGrpSpPr>
          <p:cNvPr id="4" name="object 4"/>
          <p:cNvGrpSpPr/>
          <p:nvPr/>
        </p:nvGrpSpPr>
        <p:grpSpPr>
          <a:xfrm>
            <a:off x="7386383" y="6391275"/>
            <a:ext cx="1741170" cy="240029"/>
            <a:chOff x="7386383" y="6391275"/>
            <a:chExt cx="1741170" cy="2400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5971" y="6400800"/>
              <a:ext cx="1722120" cy="2209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91145" y="6396037"/>
              <a:ext cx="1731645" cy="230504"/>
            </a:xfrm>
            <a:custGeom>
              <a:avLst/>
              <a:gdLst/>
              <a:ahLst/>
              <a:cxnLst/>
              <a:rect l="l" t="t" r="r" b="b"/>
              <a:pathLst>
                <a:path w="1731645" h="230504">
                  <a:moveTo>
                    <a:pt x="0" y="230504"/>
                  </a:moveTo>
                  <a:lnTo>
                    <a:pt x="1731645" y="230504"/>
                  </a:lnTo>
                  <a:lnTo>
                    <a:pt x="1731645" y="0"/>
                  </a:lnTo>
                  <a:lnTo>
                    <a:pt x="0" y="0"/>
                  </a:lnTo>
                  <a:lnTo>
                    <a:pt x="0" y="230504"/>
                  </a:lnTo>
                  <a:close/>
                </a:path>
              </a:pathLst>
            </a:custGeom>
            <a:ln w="9524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85419" y="3963479"/>
            <a:ext cx="7773670" cy="1083310"/>
            <a:chOff x="685419" y="3963479"/>
            <a:chExt cx="7773670" cy="10833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" y="3973067"/>
              <a:ext cx="7754111" cy="10637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90181" y="3968241"/>
              <a:ext cx="7764145" cy="1073785"/>
            </a:xfrm>
            <a:custGeom>
              <a:avLst/>
              <a:gdLst/>
              <a:ahLst/>
              <a:cxnLst/>
              <a:rect l="l" t="t" r="r" b="b"/>
              <a:pathLst>
                <a:path w="7764145" h="1073785">
                  <a:moveTo>
                    <a:pt x="0" y="1073277"/>
                  </a:moveTo>
                  <a:lnTo>
                    <a:pt x="7763636" y="1073277"/>
                  </a:lnTo>
                  <a:lnTo>
                    <a:pt x="7763636" y="0"/>
                  </a:lnTo>
                  <a:lnTo>
                    <a:pt x="0" y="0"/>
                  </a:lnTo>
                  <a:lnTo>
                    <a:pt x="0" y="10732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65962" y="1267523"/>
            <a:ext cx="8204834" cy="2065655"/>
            <a:chOff x="465962" y="1267523"/>
            <a:chExt cx="8204834" cy="206565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487" y="1368552"/>
              <a:ext cx="8185404" cy="15163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0725" y="1272286"/>
              <a:ext cx="8195309" cy="1617345"/>
            </a:xfrm>
            <a:custGeom>
              <a:avLst/>
              <a:gdLst/>
              <a:ahLst/>
              <a:cxnLst/>
              <a:rect l="l" t="t" r="r" b="b"/>
              <a:pathLst>
                <a:path w="8195309" h="1617345">
                  <a:moveTo>
                    <a:pt x="0" y="1617345"/>
                  </a:moveTo>
                  <a:lnTo>
                    <a:pt x="8194929" y="1617345"/>
                  </a:lnTo>
                  <a:lnTo>
                    <a:pt x="8194929" y="0"/>
                  </a:lnTo>
                  <a:lnTo>
                    <a:pt x="0" y="0"/>
                  </a:lnTo>
                  <a:lnTo>
                    <a:pt x="0" y="161734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7271" y="1306068"/>
              <a:ext cx="1959864" cy="20269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251" y="1327404"/>
              <a:ext cx="1927860" cy="15087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6487" y="1536192"/>
              <a:ext cx="960119" cy="228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93308" y="1583436"/>
              <a:ext cx="137160" cy="18287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13638" y="1521078"/>
            <a:ext cx="1525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Free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text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57272" y="3332988"/>
            <a:ext cx="1958975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466" y="0"/>
                </a:lnTo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88289BD-FF61-45B4-A017-5D9EE5721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399337" cy="5651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dirty="0"/>
              <a:t>Table of Contents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A4B62-C5FD-4A87-BDDD-6E8FCF15A7ED}"/>
              </a:ext>
            </a:extLst>
          </p:cNvPr>
          <p:cNvSpPr txBox="1"/>
          <p:nvPr/>
        </p:nvSpPr>
        <p:spPr>
          <a:xfrm>
            <a:off x="844550" y="2490673"/>
            <a:ext cx="6997699" cy="4042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 00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Intro and Setup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 01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Spark Architecture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SparkSQL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(Read/Write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DataFrames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/Tables)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lang="en-US" sz="1200" dirty="0">
                <a:solidFill>
                  <a:srgbClr val="FF0000"/>
                </a:solidFill>
              </a:rPr>
              <a:t> 00 (Dates) /  </a:t>
            </a: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01 (Air)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lang="en-US" sz="1200" dirty="0">
                <a:solidFill>
                  <a:srgbClr val="3333CC"/>
                </a:solidFill>
                <a:latin typeface="Arial"/>
              </a:rPr>
              <a:t> 03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– SparkSQL (Transform)\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Complex Data Types 	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JSON (Optional)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02 (Fly)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 06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Streaming	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lang="en-US" sz="1200" dirty="0">
                <a:solidFill>
                  <a:srgbClr val="3333CC"/>
                </a:solidFill>
                <a:latin typeface="Arial"/>
              </a:rPr>
              <a:t> 07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–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Architecture-Spark UI</a:t>
            </a:r>
          </a:p>
          <a:p>
            <a:pPr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Catalog-Catalyst-Tungsten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Adaptive Query Execution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Performance Tuning 	 </a:t>
            </a:r>
          </a:p>
          <a:p>
            <a:pPr>
              <a:defRPr/>
            </a:pP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03 (Stream) / </a:t>
            </a:r>
            <a:r>
              <a:rPr lang="en-US" sz="1200" dirty="0" err="1">
                <a:solidFill>
                  <a:srgbClr val="FF0000"/>
                </a:solidFill>
              </a:rPr>
              <a:t>Hacktivity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04 (Air)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Machine Learning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B3839-F196-410E-805C-A76DD9E69FE1}"/>
              </a:ext>
            </a:extLst>
          </p:cNvPr>
          <p:cNvSpPr txBox="1"/>
          <p:nvPr/>
        </p:nvSpPr>
        <p:spPr>
          <a:xfrm>
            <a:off x="457200" y="1210270"/>
            <a:ext cx="79490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Every session: </a:t>
            </a:r>
            <a:r>
              <a:rPr lang="en-US" dirty="0">
                <a:solidFill>
                  <a:schemeClr val="accent2"/>
                </a:solidFill>
              </a:rPr>
              <a:t>community.cloud.databricks.com </a:t>
            </a:r>
            <a:r>
              <a:rPr lang="en-US" dirty="0"/>
              <a:t>and Logon</a:t>
            </a:r>
          </a:p>
          <a:p>
            <a:r>
              <a:rPr lang="en-US" dirty="0"/>
              <a:t>In Left-pane, Click on '</a:t>
            </a:r>
            <a:r>
              <a:rPr lang="en-US" dirty="0">
                <a:solidFill>
                  <a:schemeClr val="accent2"/>
                </a:solidFill>
              </a:rPr>
              <a:t>Clusters</a:t>
            </a:r>
            <a:r>
              <a:rPr lang="en-US" dirty="0"/>
              <a:t>' or '</a:t>
            </a:r>
            <a:r>
              <a:rPr lang="en-US" dirty="0">
                <a:solidFill>
                  <a:schemeClr val="accent2"/>
                </a:solidFill>
              </a:rPr>
              <a:t>Compute</a:t>
            </a:r>
            <a:r>
              <a:rPr lang="en-US" dirty="0"/>
              <a:t>' and Terminate old Cluster Then  click '</a:t>
            </a:r>
            <a:r>
              <a:rPr lang="en-US" dirty="0">
                <a:solidFill>
                  <a:schemeClr val="accent2"/>
                </a:solidFill>
              </a:rPr>
              <a:t>Create Cluster</a:t>
            </a:r>
            <a:r>
              <a:rPr lang="en-US" dirty="0"/>
              <a:t>' button to create New 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1B9DA5-19DC-45C8-93E8-0F789D57D1B7}"/>
              </a:ext>
            </a:extLst>
          </p:cNvPr>
          <p:cNvSpPr txBox="1"/>
          <p:nvPr/>
        </p:nvSpPr>
        <p:spPr>
          <a:xfrm>
            <a:off x="4343400" y="326509"/>
            <a:ext cx="452028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Don't forget to start recording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006FC0"/>
                </a:solidFill>
              </a:rPr>
              <a:t>Widgets</a:t>
            </a:r>
            <a:r>
              <a:rPr sz="2750" dirty="0"/>
              <a:t>:</a:t>
            </a:r>
            <a:r>
              <a:rPr sz="2750" spc="100" dirty="0"/>
              <a:t> </a:t>
            </a:r>
            <a:r>
              <a:rPr sz="2750" dirty="0"/>
              <a:t>Parameterize</a:t>
            </a:r>
            <a:r>
              <a:rPr sz="2750" spc="125" dirty="0"/>
              <a:t> </a:t>
            </a:r>
            <a:r>
              <a:rPr sz="2750" dirty="0"/>
              <a:t>your</a:t>
            </a:r>
            <a:r>
              <a:rPr sz="2750" spc="140" dirty="0"/>
              <a:t> </a:t>
            </a:r>
            <a:r>
              <a:rPr sz="2750" spc="-10" dirty="0"/>
              <a:t>Notebook</a:t>
            </a:r>
            <a:endParaRPr sz="2750"/>
          </a:p>
        </p:txBody>
      </p:sp>
      <p:grpSp>
        <p:nvGrpSpPr>
          <p:cNvPr id="4" name="object 4"/>
          <p:cNvGrpSpPr/>
          <p:nvPr/>
        </p:nvGrpSpPr>
        <p:grpSpPr>
          <a:xfrm>
            <a:off x="7206551" y="6523863"/>
            <a:ext cx="1741170" cy="240029"/>
            <a:chOff x="7206551" y="6523863"/>
            <a:chExt cx="1741170" cy="2400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16140" y="6533386"/>
              <a:ext cx="1722120" cy="22097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11314" y="6528625"/>
              <a:ext cx="1731645" cy="230504"/>
            </a:xfrm>
            <a:custGeom>
              <a:avLst/>
              <a:gdLst/>
              <a:ahLst/>
              <a:cxnLst/>
              <a:rect l="l" t="t" r="r" b="b"/>
              <a:pathLst>
                <a:path w="1731645" h="230504">
                  <a:moveTo>
                    <a:pt x="0" y="230504"/>
                  </a:moveTo>
                  <a:lnTo>
                    <a:pt x="1731645" y="230504"/>
                  </a:lnTo>
                  <a:lnTo>
                    <a:pt x="1731645" y="0"/>
                  </a:lnTo>
                  <a:lnTo>
                    <a:pt x="0" y="0"/>
                  </a:lnTo>
                  <a:lnTo>
                    <a:pt x="0" y="230504"/>
                  </a:lnTo>
                  <a:close/>
                </a:path>
              </a:pathLst>
            </a:custGeom>
            <a:ln w="9524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19075" y="1339278"/>
            <a:ext cx="5583555" cy="3094355"/>
            <a:chOff x="219075" y="1339278"/>
            <a:chExt cx="5583555" cy="30943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380057"/>
              <a:ext cx="3852672" cy="13936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3837" y="1344041"/>
              <a:ext cx="3862704" cy="1434465"/>
            </a:xfrm>
            <a:custGeom>
              <a:avLst/>
              <a:gdLst/>
              <a:ahLst/>
              <a:cxnLst/>
              <a:rect l="l" t="t" r="r" b="b"/>
              <a:pathLst>
                <a:path w="3862704" h="1434464">
                  <a:moveTo>
                    <a:pt x="0" y="1434464"/>
                  </a:moveTo>
                  <a:lnTo>
                    <a:pt x="3862197" y="1434464"/>
                  </a:lnTo>
                  <a:lnTo>
                    <a:pt x="3862197" y="0"/>
                  </a:lnTo>
                  <a:lnTo>
                    <a:pt x="0" y="0"/>
                  </a:lnTo>
                  <a:lnTo>
                    <a:pt x="0" y="14344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2921508"/>
              <a:ext cx="5564124" cy="15026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3837" y="2916682"/>
              <a:ext cx="5574030" cy="1512570"/>
            </a:xfrm>
            <a:custGeom>
              <a:avLst/>
              <a:gdLst/>
              <a:ahLst/>
              <a:cxnLst/>
              <a:rect l="l" t="t" r="r" b="b"/>
              <a:pathLst>
                <a:path w="5574030" h="1512570">
                  <a:moveTo>
                    <a:pt x="0" y="1512189"/>
                  </a:moveTo>
                  <a:lnTo>
                    <a:pt x="5573649" y="1512189"/>
                  </a:lnTo>
                  <a:lnTo>
                    <a:pt x="5573649" y="0"/>
                  </a:lnTo>
                  <a:lnTo>
                    <a:pt x="0" y="0"/>
                  </a:lnTo>
                  <a:lnTo>
                    <a:pt x="0" y="15121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5109" y="1654937"/>
              <a:ext cx="3673475" cy="2529205"/>
            </a:xfrm>
            <a:custGeom>
              <a:avLst/>
              <a:gdLst/>
              <a:ahLst/>
              <a:cxnLst/>
              <a:rect l="l" t="t" r="r" b="b"/>
              <a:pathLst>
                <a:path w="3673475" h="2529204">
                  <a:moveTo>
                    <a:pt x="3524094" y="2459841"/>
                  </a:moveTo>
                  <a:lnTo>
                    <a:pt x="3493528" y="2504440"/>
                  </a:lnTo>
                  <a:lnTo>
                    <a:pt x="3672852" y="2529205"/>
                  </a:lnTo>
                  <a:lnTo>
                    <a:pt x="3642873" y="2475103"/>
                  </a:lnTo>
                  <a:lnTo>
                    <a:pt x="3546360" y="2475103"/>
                  </a:lnTo>
                  <a:lnTo>
                    <a:pt x="3524094" y="2459841"/>
                  </a:lnTo>
                  <a:close/>
                </a:path>
                <a:path w="3673475" h="2529204">
                  <a:moveTo>
                    <a:pt x="3554563" y="2415384"/>
                  </a:moveTo>
                  <a:lnTo>
                    <a:pt x="3524094" y="2459841"/>
                  </a:lnTo>
                  <a:lnTo>
                    <a:pt x="3546360" y="2475103"/>
                  </a:lnTo>
                  <a:lnTo>
                    <a:pt x="3576840" y="2430653"/>
                  </a:lnTo>
                  <a:lnTo>
                    <a:pt x="3554563" y="2415384"/>
                  </a:lnTo>
                  <a:close/>
                </a:path>
                <a:path w="3673475" h="2529204">
                  <a:moveTo>
                    <a:pt x="3585095" y="2370836"/>
                  </a:moveTo>
                  <a:lnTo>
                    <a:pt x="3554563" y="2415384"/>
                  </a:lnTo>
                  <a:lnTo>
                    <a:pt x="3576840" y="2430653"/>
                  </a:lnTo>
                  <a:lnTo>
                    <a:pt x="3546360" y="2475103"/>
                  </a:lnTo>
                  <a:lnTo>
                    <a:pt x="3642873" y="2475103"/>
                  </a:lnTo>
                  <a:lnTo>
                    <a:pt x="3585095" y="2370836"/>
                  </a:lnTo>
                  <a:close/>
                </a:path>
                <a:path w="3673475" h="2529204">
                  <a:moveTo>
                    <a:pt x="30505" y="0"/>
                  </a:moveTo>
                  <a:lnTo>
                    <a:pt x="0" y="44450"/>
                  </a:lnTo>
                  <a:lnTo>
                    <a:pt x="3524094" y="2459841"/>
                  </a:lnTo>
                  <a:lnTo>
                    <a:pt x="3554563" y="2415384"/>
                  </a:lnTo>
                  <a:lnTo>
                    <a:pt x="305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19075" y="4557839"/>
            <a:ext cx="4559300" cy="2206625"/>
            <a:chOff x="219075" y="4557839"/>
            <a:chExt cx="4559300" cy="220662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936" y="4658036"/>
              <a:ext cx="1267067" cy="6795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3837" y="4562602"/>
              <a:ext cx="1337310" cy="840105"/>
            </a:xfrm>
            <a:custGeom>
              <a:avLst/>
              <a:gdLst/>
              <a:ahLst/>
              <a:cxnLst/>
              <a:rect l="l" t="t" r="r" b="b"/>
              <a:pathLst>
                <a:path w="1337310" h="840104">
                  <a:moveTo>
                    <a:pt x="0" y="840105"/>
                  </a:moveTo>
                  <a:lnTo>
                    <a:pt x="1336929" y="840105"/>
                  </a:lnTo>
                  <a:lnTo>
                    <a:pt x="1336929" y="0"/>
                  </a:lnTo>
                  <a:lnTo>
                    <a:pt x="0" y="0"/>
                  </a:lnTo>
                  <a:lnTo>
                    <a:pt x="0" y="8401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5542786"/>
              <a:ext cx="4539996" cy="121157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3837" y="5538025"/>
              <a:ext cx="4549775" cy="1221105"/>
            </a:xfrm>
            <a:custGeom>
              <a:avLst/>
              <a:gdLst/>
              <a:ahLst/>
              <a:cxnLst/>
              <a:rect l="l" t="t" r="r" b="b"/>
              <a:pathLst>
                <a:path w="4549775" h="1221104">
                  <a:moveTo>
                    <a:pt x="0" y="1221105"/>
                  </a:moveTo>
                  <a:lnTo>
                    <a:pt x="4549521" y="1221105"/>
                  </a:lnTo>
                  <a:lnTo>
                    <a:pt x="4549521" y="0"/>
                  </a:lnTo>
                  <a:lnTo>
                    <a:pt x="0" y="0"/>
                  </a:lnTo>
                  <a:lnTo>
                    <a:pt x="0" y="12211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5179" y="5054600"/>
              <a:ext cx="2377440" cy="1568450"/>
            </a:xfrm>
            <a:custGeom>
              <a:avLst/>
              <a:gdLst/>
              <a:ahLst/>
              <a:cxnLst/>
              <a:rect l="l" t="t" r="r" b="b"/>
              <a:pathLst>
                <a:path w="2377440" h="1568450">
                  <a:moveTo>
                    <a:pt x="2226714" y="1502180"/>
                  </a:moveTo>
                  <a:lnTo>
                    <a:pt x="2197150" y="1547368"/>
                  </a:lnTo>
                  <a:lnTo>
                    <a:pt x="2376982" y="1568284"/>
                  </a:lnTo>
                  <a:lnTo>
                    <a:pt x="2347078" y="1516989"/>
                  </a:lnTo>
                  <a:lnTo>
                    <a:pt x="2249347" y="1516989"/>
                  </a:lnTo>
                  <a:lnTo>
                    <a:pt x="2226714" y="1502180"/>
                  </a:lnTo>
                  <a:close/>
                </a:path>
                <a:path w="2377440" h="1568450">
                  <a:moveTo>
                    <a:pt x="2256241" y="1457046"/>
                  </a:moveTo>
                  <a:lnTo>
                    <a:pt x="2226714" y="1502180"/>
                  </a:lnTo>
                  <a:lnTo>
                    <a:pt x="2249347" y="1516989"/>
                  </a:lnTo>
                  <a:lnTo>
                    <a:pt x="2278811" y="1471815"/>
                  </a:lnTo>
                  <a:lnTo>
                    <a:pt x="2256241" y="1457046"/>
                  </a:lnTo>
                  <a:close/>
                </a:path>
                <a:path w="2377440" h="1568450">
                  <a:moveTo>
                    <a:pt x="2285796" y="1411871"/>
                  </a:moveTo>
                  <a:lnTo>
                    <a:pt x="2256241" y="1457046"/>
                  </a:lnTo>
                  <a:lnTo>
                    <a:pt x="2278811" y="1471815"/>
                  </a:lnTo>
                  <a:lnTo>
                    <a:pt x="2249347" y="1516989"/>
                  </a:lnTo>
                  <a:lnTo>
                    <a:pt x="2347078" y="1516989"/>
                  </a:lnTo>
                  <a:lnTo>
                    <a:pt x="2285796" y="1411871"/>
                  </a:lnTo>
                  <a:close/>
                </a:path>
                <a:path w="2377440" h="1568450">
                  <a:moveTo>
                    <a:pt x="29565" y="0"/>
                  </a:moveTo>
                  <a:lnTo>
                    <a:pt x="0" y="45212"/>
                  </a:lnTo>
                  <a:lnTo>
                    <a:pt x="2226714" y="1502180"/>
                  </a:lnTo>
                  <a:lnTo>
                    <a:pt x="2256241" y="1457046"/>
                  </a:lnTo>
                  <a:lnTo>
                    <a:pt x="295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63940" y="6562343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59" h="32384">
                <a:moveTo>
                  <a:pt x="14604" y="0"/>
                </a:moveTo>
                <a:lnTo>
                  <a:pt x="8254" y="0"/>
                </a:lnTo>
                <a:lnTo>
                  <a:pt x="5587" y="1308"/>
                </a:lnTo>
                <a:lnTo>
                  <a:pt x="3428" y="4571"/>
                </a:lnTo>
                <a:lnTo>
                  <a:pt x="1142" y="7835"/>
                </a:lnTo>
                <a:lnTo>
                  <a:pt x="105" y="11099"/>
                </a:lnTo>
                <a:lnTo>
                  <a:pt x="0" y="20573"/>
                </a:lnTo>
                <a:lnTo>
                  <a:pt x="1142" y="24168"/>
                </a:lnTo>
                <a:lnTo>
                  <a:pt x="3428" y="27431"/>
                </a:lnTo>
                <a:lnTo>
                  <a:pt x="5587" y="30695"/>
                </a:lnTo>
                <a:lnTo>
                  <a:pt x="8254" y="32003"/>
                </a:lnTo>
                <a:lnTo>
                  <a:pt x="14604" y="32003"/>
                </a:lnTo>
                <a:lnTo>
                  <a:pt x="17271" y="30695"/>
                </a:lnTo>
                <a:lnTo>
                  <a:pt x="17750" y="30048"/>
                </a:lnTo>
                <a:lnTo>
                  <a:pt x="8762" y="30048"/>
                </a:lnTo>
                <a:lnTo>
                  <a:pt x="6476" y="28409"/>
                </a:lnTo>
                <a:lnTo>
                  <a:pt x="4571" y="25793"/>
                </a:lnTo>
                <a:lnTo>
                  <a:pt x="2539" y="23190"/>
                </a:lnTo>
                <a:lnTo>
                  <a:pt x="1737" y="20243"/>
                </a:lnTo>
                <a:lnTo>
                  <a:pt x="1650" y="12077"/>
                </a:lnTo>
                <a:lnTo>
                  <a:pt x="2539" y="8813"/>
                </a:lnTo>
                <a:lnTo>
                  <a:pt x="4571" y="6210"/>
                </a:lnTo>
                <a:lnTo>
                  <a:pt x="6476" y="3263"/>
                </a:lnTo>
                <a:lnTo>
                  <a:pt x="8762" y="1955"/>
                </a:lnTo>
                <a:lnTo>
                  <a:pt x="17750" y="1955"/>
                </a:lnTo>
                <a:lnTo>
                  <a:pt x="17271" y="1308"/>
                </a:lnTo>
                <a:lnTo>
                  <a:pt x="14604" y="0"/>
                </a:lnTo>
                <a:close/>
              </a:path>
              <a:path w="22859" h="32384">
                <a:moveTo>
                  <a:pt x="17750" y="1955"/>
                </a:moveTo>
                <a:lnTo>
                  <a:pt x="14096" y="1955"/>
                </a:lnTo>
                <a:lnTo>
                  <a:pt x="16382" y="3263"/>
                </a:lnTo>
                <a:lnTo>
                  <a:pt x="18414" y="6210"/>
                </a:lnTo>
                <a:lnTo>
                  <a:pt x="20319" y="8813"/>
                </a:lnTo>
                <a:lnTo>
                  <a:pt x="21032" y="11429"/>
                </a:lnTo>
                <a:lnTo>
                  <a:pt x="21122" y="20243"/>
                </a:lnTo>
                <a:lnTo>
                  <a:pt x="20319" y="23190"/>
                </a:lnTo>
                <a:lnTo>
                  <a:pt x="18414" y="25793"/>
                </a:lnTo>
                <a:lnTo>
                  <a:pt x="16382" y="28409"/>
                </a:lnTo>
                <a:lnTo>
                  <a:pt x="14096" y="30048"/>
                </a:lnTo>
                <a:lnTo>
                  <a:pt x="17750" y="30048"/>
                </a:lnTo>
                <a:lnTo>
                  <a:pt x="19684" y="27431"/>
                </a:lnTo>
                <a:lnTo>
                  <a:pt x="21716" y="24168"/>
                </a:lnTo>
                <a:lnTo>
                  <a:pt x="22859" y="20573"/>
                </a:lnTo>
                <a:lnTo>
                  <a:pt x="22754" y="11099"/>
                </a:lnTo>
                <a:lnTo>
                  <a:pt x="21716" y="7835"/>
                </a:lnTo>
                <a:lnTo>
                  <a:pt x="19684" y="4571"/>
                </a:lnTo>
                <a:lnTo>
                  <a:pt x="17750" y="1955"/>
                </a:lnTo>
                <a:close/>
              </a:path>
              <a:path w="22859" h="32384">
                <a:moveTo>
                  <a:pt x="13842" y="7188"/>
                </a:moveTo>
                <a:lnTo>
                  <a:pt x="6984" y="7188"/>
                </a:lnTo>
                <a:lnTo>
                  <a:pt x="6984" y="24815"/>
                </a:lnTo>
                <a:lnTo>
                  <a:pt x="9016" y="24815"/>
                </a:lnTo>
                <a:lnTo>
                  <a:pt x="9016" y="17640"/>
                </a:lnTo>
                <a:lnTo>
                  <a:pt x="15411" y="17640"/>
                </a:lnTo>
                <a:lnTo>
                  <a:pt x="15239" y="17310"/>
                </a:lnTo>
                <a:lnTo>
                  <a:pt x="14604" y="16649"/>
                </a:lnTo>
                <a:lnTo>
                  <a:pt x="13588" y="16649"/>
                </a:lnTo>
                <a:lnTo>
                  <a:pt x="14350" y="16332"/>
                </a:lnTo>
                <a:lnTo>
                  <a:pt x="14985" y="16001"/>
                </a:lnTo>
                <a:lnTo>
                  <a:pt x="15239" y="15671"/>
                </a:lnTo>
                <a:lnTo>
                  <a:pt x="9016" y="15671"/>
                </a:lnTo>
                <a:lnTo>
                  <a:pt x="9016" y="9143"/>
                </a:lnTo>
                <a:lnTo>
                  <a:pt x="16255" y="9143"/>
                </a:lnTo>
                <a:lnTo>
                  <a:pt x="15875" y="8496"/>
                </a:lnTo>
                <a:lnTo>
                  <a:pt x="14604" y="7505"/>
                </a:lnTo>
                <a:lnTo>
                  <a:pt x="13842" y="7188"/>
                </a:lnTo>
                <a:close/>
              </a:path>
              <a:path w="22859" h="32384">
                <a:moveTo>
                  <a:pt x="15411" y="17640"/>
                </a:moveTo>
                <a:lnTo>
                  <a:pt x="12064" y="17640"/>
                </a:lnTo>
                <a:lnTo>
                  <a:pt x="12700" y="17957"/>
                </a:lnTo>
                <a:lnTo>
                  <a:pt x="13207" y="18287"/>
                </a:lnTo>
                <a:lnTo>
                  <a:pt x="14096" y="18935"/>
                </a:lnTo>
                <a:lnTo>
                  <a:pt x="14350" y="20243"/>
                </a:lnTo>
                <a:lnTo>
                  <a:pt x="14477" y="24168"/>
                </a:lnTo>
                <a:lnTo>
                  <a:pt x="14604" y="24815"/>
                </a:lnTo>
                <a:lnTo>
                  <a:pt x="16636" y="24815"/>
                </a:lnTo>
                <a:lnTo>
                  <a:pt x="16636" y="24498"/>
                </a:lnTo>
                <a:lnTo>
                  <a:pt x="16382" y="24498"/>
                </a:lnTo>
                <a:lnTo>
                  <a:pt x="16300" y="19926"/>
                </a:lnTo>
                <a:lnTo>
                  <a:pt x="16128" y="19265"/>
                </a:lnTo>
                <a:lnTo>
                  <a:pt x="15748" y="18287"/>
                </a:lnTo>
                <a:lnTo>
                  <a:pt x="15411" y="17640"/>
                </a:lnTo>
                <a:close/>
              </a:path>
              <a:path w="22859" h="32384">
                <a:moveTo>
                  <a:pt x="16255" y="9143"/>
                </a:moveTo>
                <a:lnTo>
                  <a:pt x="12191" y="9143"/>
                </a:lnTo>
                <a:lnTo>
                  <a:pt x="13207" y="9474"/>
                </a:lnTo>
                <a:lnTo>
                  <a:pt x="13588" y="9791"/>
                </a:lnTo>
                <a:lnTo>
                  <a:pt x="14096" y="10121"/>
                </a:lnTo>
                <a:lnTo>
                  <a:pt x="14604" y="11099"/>
                </a:lnTo>
                <a:lnTo>
                  <a:pt x="14604" y="13715"/>
                </a:lnTo>
                <a:lnTo>
                  <a:pt x="14096" y="14693"/>
                </a:lnTo>
                <a:lnTo>
                  <a:pt x="13207" y="15024"/>
                </a:lnTo>
                <a:lnTo>
                  <a:pt x="12700" y="15354"/>
                </a:lnTo>
                <a:lnTo>
                  <a:pt x="12064" y="15671"/>
                </a:lnTo>
                <a:lnTo>
                  <a:pt x="15239" y="15671"/>
                </a:lnTo>
                <a:lnTo>
                  <a:pt x="16128" y="15024"/>
                </a:lnTo>
                <a:lnTo>
                  <a:pt x="16636" y="13715"/>
                </a:lnTo>
                <a:lnTo>
                  <a:pt x="16636" y="9791"/>
                </a:lnTo>
                <a:lnTo>
                  <a:pt x="16255" y="9143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07435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4">
                <a:moveTo>
                  <a:pt x="0" y="0"/>
                </a:moveTo>
                <a:lnTo>
                  <a:pt x="0" y="643127"/>
                </a:lnTo>
                <a:lnTo>
                  <a:pt x="9143999" y="64312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86434" y="3165170"/>
            <a:ext cx="7165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Spark</a:t>
            </a:r>
            <a:r>
              <a:rPr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SQL</a:t>
            </a:r>
            <a:r>
              <a:rPr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User</a:t>
            </a:r>
            <a:r>
              <a:rPr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Defined</a:t>
            </a:r>
            <a:r>
              <a:rPr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Functions</a:t>
            </a:r>
            <a:r>
              <a:rPr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(UDFs)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UDF</a:t>
            </a:r>
            <a:r>
              <a:rPr sz="2600" spc="-35" dirty="0"/>
              <a:t> </a:t>
            </a:r>
            <a:r>
              <a:rPr sz="2600" dirty="0"/>
              <a:t>Performance</a:t>
            </a:r>
            <a:r>
              <a:rPr sz="2600" spc="-25" dirty="0"/>
              <a:t> </a:t>
            </a:r>
            <a:r>
              <a:rPr sz="2600" dirty="0"/>
              <a:t>compared</a:t>
            </a:r>
            <a:r>
              <a:rPr sz="2600" spc="-35" dirty="0"/>
              <a:t> </a:t>
            </a:r>
            <a:r>
              <a:rPr sz="2600" dirty="0"/>
              <a:t>to</a:t>
            </a:r>
            <a:r>
              <a:rPr sz="2600" spc="-30" dirty="0"/>
              <a:t> </a:t>
            </a:r>
            <a:r>
              <a:rPr sz="2600" dirty="0"/>
              <a:t>built-in</a:t>
            </a:r>
            <a:r>
              <a:rPr sz="2600" spc="-25" dirty="0"/>
              <a:t> </a:t>
            </a:r>
            <a:r>
              <a:rPr sz="2600" spc="-10" dirty="0"/>
              <a:t>Functions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193039" y="1246378"/>
            <a:ext cx="8681085" cy="395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921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natively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JVM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structure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standard</a:t>
            </a:r>
            <a:r>
              <a:rPr sz="1800" spc="-10" dirty="0">
                <a:latin typeface="Arial"/>
                <a:cs typeface="Arial"/>
              </a:rPr>
              <a:t> access </a:t>
            </a:r>
            <a:r>
              <a:rPr sz="1800" dirty="0">
                <a:latin typeface="Arial"/>
                <a:cs typeface="Arial"/>
              </a:rPr>
              <a:t>methods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implemented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simple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calls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Java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API.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UDF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hand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implemented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Python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moving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back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forth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words,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JVM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typically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well </a:t>
            </a:r>
            <a:r>
              <a:rPr sz="1800" dirty="0">
                <a:latin typeface="Arial"/>
                <a:cs typeface="Arial"/>
              </a:rPr>
              <a:t>integrated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Catalyst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Tungsten.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means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optimized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execution plan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most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benefit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Whole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Tungsten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optimizations.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Moreover,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"native" representation</a:t>
            </a:r>
            <a:endParaRPr sz="1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Char char="•"/>
              <a:tabLst>
                <a:tab pos="469265" algn="l"/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order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Preference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Performance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important:</a:t>
            </a:r>
            <a:endParaRPr sz="18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Higher-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Order</a:t>
            </a:r>
            <a:r>
              <a:rPr sz="18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functions</a:t>
            </a:r>
            <a:endParaRPr sz="18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Pandas</a:t>
            </a:r>
            <a:r>
              <a:rPr sz="1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UDFs</a:t>
            </a:r>
            <a:endParaRPr sz="18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Python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UDFs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24211" y="4486211"/>
            <a:ext cx="4483100" cy="863600"/>
            <a:chOff x="3724211" y="4486211"/>
            <a:chExt cx="4483100" cy="8636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799" y="4495799"/>
              <a:ext cx="4463796" cy="8442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28973" y="4490973"/>
              <a:ext cx="4473575" cy="854075"/>
            </a:xfrm>
            <a:custGeom>
              <a:avLst/>
              <a:gdLst/>
              <a:ahLst/>
              <a:cxnLst/>
              <a:rect l="l" t="t" r="r" b="b"/>
              <a:pathLst>
                <a:path w="4473575" h="854075">
                  <a:moveTo>
                    <a:pt x="0" y="853820"/>
                  </a:moveTo>
                  <a:lnTo>
                    <a:pt x="4473321" y="853820"/>
                  </a:lnTo>
                  <a:lnTo>
                    <a:pt x="4473321" y="0"/>
                  </a:lnTo>
                  <a:lnTo>
                    <a:pt x="0" y="0"/>
                  </a:lnTo>
                  <a:lnTo>
                    <a:pt x="0" y="8538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5300" y="5865876"/>
            <a:ext cx="8153400" cy="340360"/>
          </a:xfrm>
          <a:prstGeom prst="rect">
            <a:avLst/>
          </a:prstGeom>
          <a:solidFill>
            <a:srgbClr val="FFFF00"/>
          </a:solidFill>
          <a:ln w="9525">
            <a:solidFill>
              <a:srgbClr val="00CC99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Using</a:t>
            </a:r>
            <a:r>
              <a:rPr sz="16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Scala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UDFs</a:t>
            </a:r>
            <a:r>
              <a:rPr sz="16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in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PySpark. TL;DR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|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by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WB</a:t>
            </a:r>
            <a:r>
              <a:rPr sz="1600" b="1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Advanced</a:t>
            </a:r>
            <a:r>
              <a:rPr sz="16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Analytics</a:t>
            </a: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|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wbaa</a:t>
            </a:r>
            <a:r>
              <a:rPr sz="16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|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Medium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3333CC"/>
                </a:solidFill>
              </a:rPr>
              <a:t>UDFs</a:t>
            </a:r>
            <a:r>
              <a:rPr sz="2600" spc="-25" dirty="0">
                <a:solidFill>
                  <a:srgbClr val="3333CC"/>
                </a:solidFill>
              </a:rPr>
              <a:t> </a:t>
            </a:r>
            <a:r>
              <a:rPr sz="2600" dirty="0"/>
              <a:t>for</a:t>
            </a:r>
            <a:r>
              <a:rPr sz="2600" spc="-10" dirty="0"/>
              <a:t> </a:t>
            </a:r>
            <a:r>
              <a:rPr sz="2600" dirty="0"/>
              <a:t>DataFrames</a:t>
            </a:r>
            <a:r>
              <a:rPr sz="2600" spc="-25" dirty="0"/>
              <a:t> </a:t>
            </a:r>
            <a:r>
              <a:rPr sz="2600" dirty="0"/>
              <a:t>and</a:t>
            </a:r>
            <a:r>
              <a:rPr sz="2600" spc="-10" dirty="0"/>
              <a:t> Tables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193039" y="1246378"/>
            <a:ext cx="87255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UDF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wish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write custom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Functions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299085" algn="l"/>
                <a:tab pos="299720" algn="l"/>
                <a:tab pos="1043305" algn="l"/>
              </a:tabLst>
            </a:pPr>
            <a:r>
              <a:rPr sz="1800" dirty="0">
                <a:latin typeface="Arial"/>
                <a:cs typeface="Arial"/>
              </a:rPr>
              <a:t>UDFs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'black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box'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Catalyst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optimizer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tune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query.</a:t>
            </a:r>
            <a:r>
              <a:rPr sz="1800" dirty="0">
                <a:latin typeface="Arial"/>
                <a:cs typeface="Arial"/>
              </a:rPr>
              <a:t>	Hence,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performance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down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compared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'built-in'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There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Performance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Scala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Python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UDFs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Python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incurs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additional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Python </a:t>
            </a:r>
            <a:r>
              <a:rPr sz="1800" spc="-10" dirty="0">
                <a:latin typeface="Arial"/>
                <a:cs typeface="Arial"/>
              </a:rPr>
              <a:t>interpreter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UDF's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Serialized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Executors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processing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22103" y="4143311"/>
            <a:ext cx="3245485" cy="1123950"/>
            <a:chOff x="3622103" y="4143311"/>
            <a:chExt cx="3245485" cy="11239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1691" y="4152899"/>
              <a:ext cx="3226308" cy="11049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26865" y="4148073"/>
              <a:ext cx="3235960" cy="1114425"/>
            </a:xfrm>
            <a:custGeom>
              <a:avLst/>
              <a:gdLst/>
              <a:ahLst/>
              <a:cxnLst/>
              <a:rect l="l" t="t" r="r" b="b"/>
              <a:pathLst>
                <a:path w="3235959" h="1114425">
                  <a:moveTo>
                    <a:pt x="0" y="1114425"/>
                  </a:moveTo>
                  <a:lnTo>
                    <a:pt x="3235833" y="1114425"/>
                  </a:lnTo>
                  <a:lnTo>
                    <a:pt x="3235833" y="0"/>
                  </a:lnTo>
                  <a:lnTo>
                    <a:pt x="0" y="0"/>
                  </a:lnTo>
                  <a:lnTo>
                    <a:pt x="0" y="11144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0600" y="4390644"/>
            <a:ext cx="2231390" cy="6464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56235" marR="106045" indent="-242570">
              <a:lnSpc>
                <a:spcPct val="100000"/>
              </a:lnSpc>
              <a:spcBef>
                <a:spcPts val="330"/>
              </a:spcBef>
            </a:pPr>
            <a:r>
              <a:rPr sz="1800" b="1" dirty="0">
                <a:latin typeface="Arial Narrow"/>
                <a:cs typeface="Arial Narrow"/>
              </a:rPr>
              <a:t>This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registers</a:t>
            </a:r>
            <a:r>
              <a:rPr sz="1800" b="1" spc="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the</a:t>
            </a:r>
            <a:r>
              <a:rPr sz="1800" b="1" spc="-15" dirty="0">
                <a:latin typeface="Arial Narrow"/>
                <a:cs typeface="Arial Narrow"/>
              </a:rPr>
              <a:t> </a:t>
            </a:r>
            <a:r>
              <a:rPr sz="1800" b="1" spc="-25" dirty="0">
                <a:latin typeface="Arial Narrow"/>
                <a:cs typeface="Arial Narrow"/>
              </a:rPr>
              <a:t>UDF </a:t>
            </a:r>
            <a:r>
              <a:rPr sz="1800" b="1" dirty="0">
                <a:latin typeface="Arial Narrow"/>
                <a:cs typeface="Arial Narrow"/>
              </a:rPr>
              <a:t>on</a:t>
            </a:r>
            <a:r>
              <a:rPr sz="1800" b="1" spc="-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the </a:t>
            </a:r>
            <a:r>
              <a:rPr sz="1800" b="1" spc="-10" dirty="0">
                <a:latin typeface="Arial Narrow"/>
                <a:cs typeface="Arial Narrow"/>
              </a:rPr>
              <a:t>Executors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11576" y="4628641"/>
            <a:ext cx="420370" cy="152400"/>
          </a:xfrm>
          <a:custGeom>
            <a:avLst/>
            <a:gdLst/>
            <a:ahLst/>
            <a:cxnLst/>
            <a:rect l="l" t="t" r="r" b="b"/>
            <a:pathLst>
              <a:path w="420370" h="152400">
                <a:moveTo>
                  <a:pt x="268477" y="0"/>
                </a:moveTo>
                <a:lnTo>
                  <a:pt x="267971" y="50695"/>
                </a:lnTo>
                <a:lnTo>
                  <a:pt x="293370" y="50926"/>
                </a:lnTo>
                <a:lnTo>
                  <a:pt x="292862" y="101726"/>
                </a:lnTo>
                <a:lnTo>
                  <a:pt x="267460" y="101726"/>
                </a:lnTo>
                <a:lnTo>
                  <a:pt x="266953" y="152399"/>
                </a:lnTo>
                <a:lnTo>
                  <a:pt x="370708" y="101726"/>
                </a:lnTo>
                <a:lnTo>
                  <a:pt x="292862" y="101726"/>
                </a:lnTo>
                <a:lnTo>
                  <a:pt x="371182" y="101495"/>
                </a:lnTo>
                <a:lnTo>
                  <a:pt x="420115" y="77596"/>
                </a:lnTo>
                <a:lnTo>
                  <a:pt x="268477" y="0"/>
                </a:lnTo>
                <a:close/>
              </a:path>
              <a:path w="420370" h="152400">
                <a:moveTo>
                  <a:pt x="267971" y="50695"/>
                </a:moveTo>
                <a:lnTo>
                  <a:pt x="267463" y="101495"/>
                </a:lnTo>
                <a:lnTo>
                  <a:pt x="292862" y="101726"/>
                </a:lnTo>
                <a:lnTo>
                  <a:pt x="293370" y="50926"/>
                </a:lnTo>
                <a:lnTo>
                  <a:pt x="267971" y="50695"/>
                </a:lnTo>
                <a:close/>
              </a:path>
              <a:path w="420370" h="152400">
                <a:moveTo>
                  <a:pt x="507" y="48259"/>
                </a:moveTo>
                <a:lnTo>
                  <a:pt x="0" y="99059"/>
                </a:lnTo>
                <a:lnTo>
                  <a:pt x="267463" y="101495"/>
                </a:lnTo>
                <a:lnTo>
                  <a:pt x="267971" y="50695"/>
                </a:lnTo>
                <a:lnTo>
                  <a:pt x="507" y="482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" y="1760220"/>
            <a:ext cx="8385048" cy="29596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Python</a:t>
            </a:r>
            <a:r>
              <a:rPr sz="2600" spc="-15" dirty="0"/>
              <a:t> </a:t>
            </a:r>
            <a:r>
              <a:rPr sz="2600" dirty="0"/>
              <a:t>UDFs</a:t>
            </a:r>
            <a:r>
              <a:rPr sz="2600" spc="-30" dirty="0"/>
              <a:t> </a:t>
            </a:r>
            <a:r>
              <a:rPr sz="2600" dirty="0"/>
              <a:t>incur</a:t>
            </a:r>
            <a:r>
              <a:rPr sz="2600" spc="-30" dirty="0"/>
              <a:t> </a:t>
            </a:r>
            <a:r>
              <a:rPr sz="2600" dirty="0"/>
              <a:t>more</a:t>
            </a:r>
            <a:r>
              <a:rPr sz="2600" spc="-10" dirty="0"/>
              <a:t> </a:t>
            </a:r>
            <a:r>
              <a:rPr sz="2600" dirty="0"/>
              <a:t>cost</a:t>
            </a:r>
            <a:r>
              <a:rPr sz="2600" spc="-25" dirty="0"/>
              <a:t> </a:t>
            </a:r>
            <a:r>
              <a:rPr sz="2600" dirty="0"/>
              <a:t>compared</a:t>
            </a:r>
            <a:r>
              <a:rPr sz="2600" spc="-35" dirty="0"/>
              <a:t> </a:t>
            </a:r>
            <a:r>
              <a:rPr sz="2600" dirty="0"/>
              <a:t>to</a:t>
            </a:r>
            <a:r>
              <a:rPr sz="2600" spc="-10" dirty="0"/>
              <a:t> </a:t>
            </a:r>
            <a:r>
              <a:rPr sz="2600" dirty="0"/>
              <a:t>Scala</a:t>
            </a:r>
            <a:r>
              <a:rPr sz="2600" spc="-10" dirty="0"/>
              <a:t> </a:t>
            </a:r>
            <a:r>
              <a:rPr sz="2600" spc="-20" dirty="0"/>
              <a:t>UDFs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489204" y="5346191"/>
            <a:ext cx="8242300" cy="36893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800" b="1" spc="-10" dirty="0">
                <a:latin typeface="Arial Narrow"/>
                <a:cs typeface="Arial Narrow"/>
              </a:rPr>
              <a:t>https://medium.com/quantumblack/spark-udf-deep-</a:t>
            </a:r>
            <a:r>
              <a:rPr sz="1800" b="1" dirty="0">
                <a:latin typeface="Arial Narrow"/>
                <a:cs typeface="Arial Narrow"/>
              </a:rPr>
              <a:t>insights-</a:t>
            </a:r>
            <a:r>
              <a:rPr sz="1800" b="1" spc="-10" dirty="0">
                <a:latin typeface="Arial Narrow"/>
                <a:cs typeface="Arial Narrow"/>
              </a:rPr>
              <a:t>in-performance-f0a95a4d8c62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727" y="1246377"/>
            <a:ext cx="76581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With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Python,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Inter-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Process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Communication</a:t>
            </a:r>
            <a:r>
              <a:rPr sz="1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(IPC)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passes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each</a:t>
            </a:r>
            <a:r>
              <a:rPr sz="14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between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UDF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Spark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JVM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01815" y="1455419"/>
            <a:ext cx="1475105" cy="2699385"/>
            <a:chOff x="6901815" y="1455419"/>
            <a:chExt cx="1475105" cy="2699385"/>
          </a:xfrm>
        </p:grpSpPr>
        <p:sp>
          <p:nvSpPr>
            <p:cNvPr id="8" name="object 8"/>
            <p:cNvSpPr/>
            <p:nvPr/>
          </p:nvSpPr>
          <p:spPr>
            <a:xfrm>
              <a:off x="7006590" y="2564130"/>
              <a:ext cx="189230" cy="1569720"/>
            </a:xfrm>
            <a:custGeom>
              <a:avLst/>
              <a:gdLst/>
              <a:ahLst/>
              <a:cxnLst/>
              <a:rect l="l" t="t" r="r" b="b"/>
              <a:pathLst>
                <a:path w="189229" h="1569720">
                  <a:moveTo>
                    <a:pt x="0" y="199644"/>
                  </a:moveTo>
                  <a:lnTo>
                    <a:pt x="185927" y="199644"/>
                  </a:lnTo>
                  <a:lnTo>
                    <a:pt x="185927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  <a:path w="189229" h="1569720">
                  <a:moveTo>
                    <a:pt x="4571" y="1569720"/>
                  </a:moveTo>
                  <a:lnTo>
                    <a:pt x="188975" y="1569720"/>
                  </a:lnTo>
                  <a:lnTo>
                    <a:pt x="188975" y="1368552"/>
                  </a:lnTo>
                  <a:lnTo>
                    <a:pt x="4571" y="1368552"/>
                  </a:lnTo>
                  <a:lnTo>
                    <a:pt x="4571" y="1569720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01815" y="1455419"/>
              <a:ext cx="870585" cy="13970"/>
            </a:xfrm>
            <a:custGeom>
              <a:avLst/>
              <a:gdLst/>
              <a:ahLst/>
              <a:cxnLst/>
              <a:rect l="l" t="t" r="r" b="b"/>
              <a:pathLst>
                <a:path w="870584" h="13969">
                  <a:moveTo>
                    <a:pt x="870203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870203" y="13715"/>
                  </a:lnTo>
                  <a:lnTo>
                    <a:pt x="870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54977" y="1457959"/>
              <a:ext cx="1322070" cy="2657475"/>
            </a:xfrm>
            <a:custGeom>
              <a:avLst/>
              <a:gdLst/>
              <a:ahLst/>
              <a:cxnLst/>
              <a:rect l="l" t="t" r="r" b="b"/>
              <a:pathLst>
                <a:path w="1322070" h="2657475">
                  <a:moveTo>
                    <a:pt x="503936" y="8636"/>
                  </a:moveTo>
                  <a:lnTo>
                    <a:pt x="457073" y="0"/>
                  </a:lnTo>
                  <a:lnTo>
                    <a:pt x="455701" y="7467"/>
                  </a:lnTo>
                  <a:lnTo>
                    <a:pt x="445516" y="3683"/>
                  </a:lnTo>
                  <a:lnTo>
                    <a:pt x="111379" y="907300"/>
                  </a:lnTo>
                  <a:lnTo>
                    <a:pt x="66675" y="890778"/>
                  </a:lnTo>
                  <a:lnTo>
                    <a:pt x="84201" y="1049528"/>
                  </a:lnTo>
                  <a:lnTo>
                    <a:pt x="194538" y="946150"/>
                  </a:lnTo>
                  <a:lnTo>
                    <a:pt x="200787" y="940308"/>
                  </a:lnTo>
                  <a:lnTo>
                    <a:pt x="156083" y="923810"/>
                  </a:lnTo>
                  <a:lnTo>
                    <a:pt x="417537" y="216484"/>
                  </a:lnTo>
                  <a:lnTo>
                    <a:pt x="46824" y="2246426"/>
                  </a:lnTo>
                  <a:lnTo>
                    <a:pt x="0" y="2237867"/>
                  </a:lnTo>
                  <a:lnTo>
                    <a:pt x="44577" y="2391283"/>
                  </a:lnTo>
                  <a:lnTo>
                    <a:pt x="129298" y="2278380"/>
                  </a:lnTo>
                  <a:lnTo>
                    <a:pt x="140462" y="2263521"/>
                  </a:lnTo>
                  <a:lnTo>
                    <a:pt x="93675" y="2254986"/>
                  </a:lnTo>
                  <a:lnTo>
                    <a:pt x="503936" y="8636"/>
                  </a:lnTo>
                  <a:close/>
                </a:path>
                <a:path w="1322070" h="2657475">
                  <a:moveTo>
                    <a:pt x="1253490" y="2070989"/>
                  </a:moveTo>
                  <a:lnTo>
                    <a:pt x="799998" y="1651304"/>
                  </a:lnTo>
                  <a:lnTo>
                    <a:pt x="815924" y="1634109"/>
                  </a:lnTo>
                  <a:lnTo>
                    <a:pt x="834517" y="1614043"/>
                  </a:lnTo>
                  <a:lnTo>
                    <a:pt x="670941" y="1566418"/>
                  </a:lnTo>
                  <a:lnTo>
                    <a:pt x="731012" y="1725803"/>
                  </a:lnTo>
                  <a:lnTo>
                    <a:pt x="765505" y="1688566"/>
                  </a:lnTo>
                  <a:lnTo>
                    <a:pt x="1218946" y="2108327"/>
                  </a:lnTo>
                  <a:lnTo>
                    <a:pt x="1253490" y="2070989"/>
                  </a:lnTo>
                  <a:close/>
                </a:path>
                <a:path w="1322070" h="2657475">
                  <a:moveTo>
                    <a:pt x="1321689" y="2108085"/>
                  </a:moveTo>
                  <a:lnTo>
                    <a:pt x="1287780" y="2070227"/>
                  </a:lnTo>
                  <a:lnTo>
                    <a:pt x="767486" y="2536609"/>
                  </a:lnTo>
                  <a:lnTo>
                    <a:pt x="733552" y="2498725"/>
                  </a:lnTo>
                  <a:lnTo>
                    <a:pt x="670941" y="2657221"/>
                  </a:lnTo>
                  <a:lnTo>
                    <a:pt x="835279" y="2612263"/>
                  </a:lnTo>
                  <a:lnTo>
                    <a:pt x="816495" y="2591308"/>
                  </a:lnTo>
                  <a:lnTo>
                    <a:pt x="801331" y="2574391"/>
                  </a:lnTo>
                  <a:lnTo>
                    <a:pt x="1321689" y="21080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22692" y="3262884"/>
            <a:ext cx="1245235" cy="5232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00660" marR="92710" indent="-100965">
              <a:lnSpc>
                <a:spcPct val="100000"/>
              </a:lnSpc>
              <a:spcBef>
                <a:spcPts val="330"/>
              </a:spcBef>
            </a:pPr>
            <a:r>
              <a:rPr sz="1400" b="1" dirty="0">
                <a:latin typeface="Arial Narrow"/>
                <a:cs typeface="Arial Narrow"/>
              </a:rPr>
              <a:t>UDF</a:t>
            </a:r>
            <a:r>
              <a:rPr sz="1400" b="1" spc="-1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registered </a:t>
            </a:r>
            <a:r>
              <a:rPr sz="1400" b="1" dirty="0">
                <a:latin typeface="Arial Narrow"/>
                <a:cs typeface="Arial Narrow"/>
              </a:rPr>
              <a:t>on</a:t>
            </a:r>
            <a:r>
              <a:rPr sz="1400" b="1" spc="-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Executor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3333CC"/>
                </a:solidFill>
              </a:rPr>
              <a:t>UDFs</a:t>
            </a:r>
            <a:r>
              <a:rPr sz="2600" spc="-30" dirty="0">
                <a:solidFill>
                  <a:srgbClr val="3333CC"/>
                </a:solidFill>
              </a:rPr>
              <a:t> </a:t>
            </a:r>
            <a:r>
              <a:rPr sz="2600" dirty="0"/>
              <a:t>for</a:t>
            </a:r>
            <a:r>
              <a:rPr sz="2600" spc="-10" dirty="0"/>
              <a:t> </a:t>
            </a:r>
            <a:r>
              <a:rPr sz="2600" dirty="0"/>
              <a:t>DataFrames</a:t>
            </a:r>
            <a:r>
              <a:rPr sz="2600" spc="-25" dirty="0"/>
              <a:t> </a:t>
            </a:r>
            <a:r>
              <a:rPr sz="2600" dirty="0"/>
              <a:t>and</a:t>
            </a:r>
            <a:r>
              <a:rPr sz="2600" spc="-10" dirty="0"/>
              <a:t> </a:t>
            </a:r>
            <a:r>
              <a:rPr sz="2600" dirty="0"/>
              <a:t>Tables</a:t>
            </a:r>
            <a:r>
              <a:rPr sz="2600" spc="-15" dirty="0"/>
              <a:t> </a:t>
            </a:r>
            <a:r>
              <a:rPr sz="2600" spc="-10" dirty="0"/>
              <a:t>(</a:t>
            </a:r>
            <a:r>
              <a:rPr sz="2600" spc="-10" dirty="0">
                <a:solidFill>
                  <a:srgbClr val="FF0000"/>
                </a:solidFill>
              </a:rPr>
              <a:t>Scala</a:t>
            </a:r>
            <a:r>
              <a:rPr sz="2600" spc="-10" dirty="0"/>
              <a:t>)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304800" y="5593079"/>
            <a:ext cx="8537575" cy="6464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340995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latin typeface="Arial"/>
                <a:cs typeface="Arial"/>
              </a:rPr>
              <a:t>https://databricks.com/blog/2020/05/20/new-pandas-udfs-and-python-type-hints- in-the-upcoming-release-of-apache-spark-3-0.html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38411" y="2658935"/>
            <a:ext cx="1683385" cy="412750"/>
            <a:chOff x="3038411" y="2658935"/>
            <a:chExt cx="1683385" cy="4127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999" y="2668524"/>
              <a:ext cx="1664207" cy="3931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43173" y="2663698"/>
              <a:ext cx="1673860" cy="403225"/>
            </a:xfrm>
            <a:custGeom>
              <a:avLst/>
              <a:gdLst/>
              <a:ahLst/>
              <a:cxnLst/>
              <a:rect l="l" t="t" r="r" b="b"/>
              <a:pathLst>
                <a:path w="1673860" h="403225">
                  <a:moveTo>
                    <a:pt x="0" y="402716"/>
                  </a:moveTo>
                  <a:lnTo>
                    <a:pt x="1673732" y="402716"/>
                  </a:lnTo>
                  <a:lnTo>
                    <a:pt x="1673732" y="0"/>
                  </a:lnTo>
                  <a:lnTo>
                    <a:pt x="0" y="0"/>
                  </a:lnTo>
                  <a:lnTo>
                    <a:pt x="0" y="4027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2100" y="1311401"/>
            <a:ext cx="7688580" cy="325310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Python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UDF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(slow)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434"/>
              </a:spcBef>
              <a:buChar char="–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Serialize/Deserialize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Pickle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430"/>
              </a:spcBef>
              <a:buChar char="–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Fetch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block,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invoke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UDF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row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row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–"/>
            </a:pP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Pandas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UDF</a:t>
            </a:r>
            <a:r>
              <a:rPr sz="1800" b="1" spc="-10" dirty="0">
                <a:latin typeface="Arial"/>
                <a:cs typeface="Arial"/>
              </a:rPr>
              <a:t> (faster)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434"/>
              </a:spcBef>
              <a:buChar char="–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Data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transfer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without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Serialization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Arrow</a:t>
            </a:r>
            <a:endParaRPr sz="18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430"/>
              </a:spcBef>
              <a:buChar char="–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Fetch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block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invoke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UDF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block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block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Arial"/>
              <a:cs typeface="Arial"/>
            </a:endParaRPr>
          </a:p>
          <a:p>
            <a:pPr marL="818515" marR="5080" indent="280670">
              <a:lnSpc>
                <a:spcPct val="100000"/>
              </a:lnSpc>
            </a:pPr>
            <a:r>
              <a:rPr sz="1800" dirty="0">
                <a:solidFill>
                  <a:srgbClr val="00CC99"/>
                </a:solidFill>
                <a:latin typeface="Arial"/>
                <a:cs typeface="Arial"/>
              </a:rPr>
              <a:t>Arrow</a:t>
            </a:r>
            <a:r>
              <a:rPr sz="1800" spc="-25" dirty="0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in-</a:t>
            </a:r>
            <a:r>
              <a:rPr sz="1800" dirty="0">
                <a:latin typeface="Arial"/>
                <a:cs typeface="Arial"/>
              </a:rPr>
              <a:t>memory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 format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specifically </a:t>
            </a:r>
            <a:r>
              <a:rPr sz="1800" dirty="0">
                <a:latin typeface="Arial"/>
                <a:cs typeface="Arial"/>
              </a:rPr>
              <a:t>designed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exchange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systems </a:t>
            </a:r>
            <a:r>
              <a:rPr sz="1800" spc="-10" dirty="0">
                <a:latin typeface="Arial"/>
                <a:cs typeface="Arial"/>
              </a:rPr>
              <a:t>efficiently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3333CC"/>
                </a:solidFill>
              </a:rPr>
              <a:t>UDFs</a:t>
            </a:r>
            <a:r>
              <a:rPr sz="2600" spc="-40" dirty="0">
                <a:solidFill>
                  <a:srgbClr val="3333CC"/>
                </a:solidFill>
              </a:rPr>
              <a:t> </a:t>
            </a:r>
            <a:r>
              <a:rPr sz="2600" dirty="0"/>
              <a:t>with/without</a:t>
            </a:r>
            <a:r>
              <a:rPr sz="2600" spc="-45" dirty="0"/>
              <a:t> </a:t>
            </a:r>
            <a:r>
              <a:rPr sz="2600" dirty="0"/>
              <a:t>Apache</a:t>
            </a:r>
            <a:r>
              <a:rPr sz="2600" spc="-25" dirty="0"/>
              <a:t> </a:t>
            </a:r>
            <a:r>
              <a:rPr sz="2600" dirty="0"/>
              <a:t>Arrow</a:t>
            </a:r>
            <a:r>
              <a:rPr sz="2600" spc="-20" dirty="0"/>
              <a:t> </a:t>
            </a:r>
            <a:r>
              <a:rPr sz="2600" dirty="0"/>
              <a:t>on</a:t>
            </a:r>
            <a:r>
              <a:rPr sz="2600" spc="-15" dirty="0"/>
              <a:t> </a:t>
            </a:r>
            <a:r>
              <a:rPr sz="2600" spc="-10" dirty="0"/>
              <a:t>Pandas</a:t>
            </a:r>
            <a:endParaRPr sz="2600"/>
          </a:p>
        </p:txBody>
      </p:sp>
      <p:grpSp>
        <p:nvGrpSpPr>
          <p:cNvPr id="4" name="object 4"/>
          <p:cNvGrpSpPr/>
          <p:nvPr/>
        </p:nvGrpSpPr>
        <p:grpSpPr>
          <a:xfrm>
            <a:off x="1504188" y="2526323"/>
            <a:ext cx="6006465" cy="3619500"/>
            <a:chOff x="1504188" y="2526323"/>
            <a:chExt cx="6006465" cy="36195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9387" y="2526323"/>
              <a:ext cx="5590687" cy="3619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98013" y="4370070"/>
              <a:ext cx="1187450" cy="320040"/>
            </a:xfrm>
            <a:custGeom>
              <a:avLst/>
              <a:gdLst/>
              <a:ahLst/>
              <a:cxnLst/>
              <a:rect l="l" t="t" r="r" b="b"/>
              <a:pathLst>
                <a:path w="1187450" h="320039">
                  <a:moveTo>
                    <a:pt x="0" y="320039"/>
                  </a:moveTo>
                  <a:lnTo>
                    <a:pt x="1187196" y="320039"/>
                  </a:lnTo>
                  <a:lnTo>
                    <a:pt x="1187196" y="0"/>
                  </a:lnTo>
                  <a:lnTo>
                    <a:pt x="0" y="0"/>
                  </a:lnTo>
                  <a:lnTo>
                    <a:pt x="0" y="320039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77078" y="4370070"/>
              <a:ext cx="1065530" cy="448309"/>
            </a:xfrm>
            <a:custGeom>
              <a:avLst/>
              <a:gdLst/>
              <a:ahLst/>
              <a:cxnLst/>
              <a:rect l="l" t="t" r="r" b="b"/>
              <a:pathLst>
                <a:path w="1065529" h="448310">
                  <a:moveTo>
                    <a:pt x="0" y="448055"/>
                  </a:moveTo>
                  <a:lnTo>
                    <a:pt x="1065276" y="448055"/>
                  </a:lnTo>
                  <a:lnTo>
                    <a:pt x="1065276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412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4188" y="4447032"/>
              <a:ext cx="761365" cy="228600"/>
            </a:xfrm>
            <a:custGeom>
              <a:avLst/>
              <a:gdLst/>
              <a:ahLst/>
              <a:cxnLst/>
              <a:rect l="l" t="t" r="r" b="b"/>
              <a:pathLst>
                <a:path w="761364" h="228600">
                  <a:moveTo>
                    <a:pt x="532638" y="0"/>
                  </a:moveTo>
                  <a:lnTo>
                    <a:pt x="532638" y="228600"/>
                  </a:lnTo>
                  <a:lnTo>
                    <a:pt x="685038" y="152400"/>
                  </a:lnTo>
                  <a:lnTo>
                    <a:pt x="570738" y="152400"/>
                  </a:lnTo>
                  <a:lnTo>
                    <a:pt x="570738" y="76200"/>
                  </a:lnTo>
                  <a:lnTo>
                    <a:pt x="685038" y="76200"/>
                  </a:lnTo>
                  <a:lnTo>
                    <a:pt x="532638" y="0"/>
                  </a:lnTo>
                  <a:close/>
                </a:path>
                <a:path w="761364" h="228600">
                  <a:moveTo>
                    <a:pt x="532638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532638" y="152400"/>
                  </a:lnTo>
                  <a:lnTo>
                    <a:pt x="532638" y="76200"/>
                  </a:lnTo>
                  <a:close/>
                </a:path>
                <a:path w="761364" h="228600">
                  <a:moveTo>
                    <a:pt x="685038" y="76200"/>
                  </a:moveTo>
                  <a:lnTo>
                    <a:pt x="570738" y="76200"/>
                  </a:lnTo>
                  <a:lnTo>
                    <a:pt x="570738" y="152400"/>
                  </a:lnTo>
                  <a:lnTo>
                    <a:pt x="685038" y="152400"/>
                  </a:lnTo>
                  <a:lnTo>
                    <a:pt x="761238" y="114300"/>
                  </a:lnTo>
                  <a:lnTo>
                    <a:pt x="685038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5401" y="4397502"/>
            <a:ext cx="9410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Problem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79030" y="4403597"/>
            <a:ext cx="941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Solution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88835" y="4447032"/>
            <a:ext cx="777240" cy="228600"/>
          </a:xfrm>
          <a:custGeom>
            <a:avLst/>
            <a:gdLst/>
            <a:ahLst/>
            <a:cxnLst/>
            <a:rect l="l" t="t" r="r" b="b"/>
            <a:pathLst>
              <a:path w="777240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777240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777240" h="228600">
                <a:moveTo>
                  <a:pt x="776859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776859" y="152400"/>
                </a:lnTo>
                <a:lnTo>
                  <a:pt x="776859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1140" y="1322577"/>
            <a:ext cx="82188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Narrow"/>
                <a:cs typeface="Arial Narrow"/>
              </a:rPr>
              <a:t>Apache</a:t>
            </a:r>
            <a:r>
              <a:rPr sz="2000" spc="-110" dirty="0"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FF0000"/>
                </a:solidFill>
                <a:latin typeface="Arial Narrow"/>
                <a:cs typeface="Arial Narrow"/>
              </a:rPr>
              <a:t>Arrow</a:t>
            </a:r>
            <a:r>
              <a:rPr sz="2000" spc="-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is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in-</a:t>
            </a:r>
            <a:r>
              <a:rPr sz="2000" dirty="0">
                <a:latin typeface="Arial Narrow"/>
                <a:cs typeface="Arial Narrow"/>
              </a:rPr>
              <a:t>memory</a:t>
            </a:r>
            <a:r>
              <a:rPr sz="2000" spc="-4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columnar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format</a:t>
            </a:r>
            <a:r>
              <a:rPr sz="2000" spc="-5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used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in</a:t>
            </a:r>
            <a:r>
              <a:rPr sz="2000" spc="-4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Spark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to</a:t>
            </a:r>
            <a:r>
              <a:rPr sz="2000" spc="-4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efficiently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transfer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spc="-20" dirty="0">
                <a:latin typeface="Arial Narrow"/>
                <a:cs typeface="Arial Narrow"/>
              </a:rPr>
              <a:t>data </a:t>
            </a:r>
            <a:r>
              <a:rPr sz="2000" dirty="0">
                <a:latin typeface="Arial Narrow"/>
                <a:cs typeface="Arial Narrow"/>
              </a:rPr>
              <a:t>between</a:t>
            </a:r>
            <a:r>
              <a:rPr sz="2000" spc="-5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JVM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and</a:t>
            </a:r>
            <a:r>
              <a:rPr sz="2000" spc="-4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Python.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Beneficial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to</a:t>
            </a:r>
            <a:r>
              <a:rPr sz="2000" spc="-4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Python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users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that</a:t>
            </a:r>
            <a:r>
              <a:rPr sz="2000" spc="-4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work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with</a:t>
            </a:r>
            <a:r>
              <a:rPr sz="2000" spc="-4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Pandas/NumPy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20" dirty="0">
                <a:latin typeface="Arial Narrow"/>
                <a:cs typeface="Arial Narrow"/>
              </a:rPr>
              <a:t>data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UDFs</a:t>
            </a:r>
            <a:r>
              <a:rPr sz="2600" spc="-20" dirty="0"/>
              <a:t> </a:t>
            </a:r>
            <a:r>
              <a:rPr sz="2600" dirty="0"/>
              <a:t>vs Panda</a:t>
            </a:r>
            <a:r>
              <a:rPr sz="2600" spc="-5" dirty="0"/>
              <a:t> </a:t>
            </a:r>
            <a:r>
              <a:rPr sz="2600" spc="-20" dirty="0"/>
              <a:t>UDFs</a:t>
            </a:r>
            <a:endParaRPr sz="2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145" y="1930397"/>
            <a:ext cx="1822202" cy="41333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1930401"/>
            <a:ext cx="1809250" cy="41341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9271" y="1498629"/>
            <a:ext cx="2538079" cy="1231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80482" y="1509021"/>
            <a:ext cx="2540889" cy="12331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3333CC"/>
                </a:solidFill>
              </a:rPr>
              <a:t>UDFs</a:t>
            </a:r>
            <a:r>
              <a:rPr sz="2600" spc="-30" dirty="0">
                <a:solidFill>
                  <a:srgbClr val="3333CC"/>
                </a:solidFill>
              </a:rPr>
              <a:t> </a:t>
            </a:r>
            <a:r>
              <a:rPr sz="2600" dirty="0"/>
              <a:t>for</a:t>
            </a:r>
            <a:r>
              <a:rPr sz="2600" spc="-10" dirty="0"/>
              <a:t> </a:t>
            </a:r>
            <a:r>
              <a:rPr sz="2600" dirty="0"/>
              <a:t>DataFrames</a:t>
            </a:r>
            <a:r>
              <a:rPr sz="2600" spc="-25" dirty="0"/>
              <a:t> </a:t>
            </a:r>
            <a:r>
              <a:rPr sz="2600" dirty="0"/>
              <a:t>and</a:t>
            </a:r>
            <a:r>
              <a:rPr sz="2600" spc="-10" dirty="0"/>
              <a:t> </a:t>
            </a:r>
            <a:r>
              <a:rPr sz="2600" dirty="0"/>
              <a:t>Tables</a:t>
            </a:r>
            <a:r>
              <a:rPr sz="2600" spc="-15" dirty="0"/>
              <a:t> </a:t>
            </a:r>
            <a:r>
              <a:rPr sz="2600" spc="-10" dirty="0"/>
              <a:t>(</a:t>
            </a:r>
            <a:r>
              <a:rPr sz="2600" spc="-10" dirty="0">
                <a:solidFill>
                  <a:srgbClr val="FF0000"/>
                </a:solidFill>
              </a:rPr>
              <a:t>Scala</a:t>
            </a:r>
            <a:r>
              <a:rPr sz="2600" spc="-10" dirty="0"/>
              <a:t>)</a:t>
            </a:r>
            <a:endParaRPr sz="2600"/>
          </a:p>
        </p:txBody>
      </p:sp>
      <p:grpSp>
        <p:nvGrpSpPr>
          <p:cNvPr id="4" name="object 4"/>
          <p:cNvGrpSpPr/>
          <p:nvPr/>
        </p:nvGrpSpPr>
        <p:grpSpPr>
          <a:xfrm>
            <a:off x="1823466" y="2300858"/>
            <a:ext cx="6949440" cy="3809365"/>
            <a:chOff x="1823466" y="2300858"/>
            <a:chExt cx="6949440" cy="38093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5075" y="2338953"/>
              <a:ext cx="6191250" cy="37140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33701" y="2305621"/>
              <a:ext cx="6334125" cy="3799840"/>
            </a:xfrm>
            <a:custGeom>
              <a:avLst/>
              <a:gdLst/>
              <a:ahLst/>
              <a:cxnLst/>
              <a:rect l="l" t="t" r="r" b="b"/>
              <a:pathLst>
                <a:path w="6334125" h="3799840">
                  <a:moveTo>
                    <a:pt x="0" y="3799713"/>
                  </a:moveTo>
                  <a:lnTo>
                    <a:pt x="6334125" y="3799713"/>
                  </a:lnTo>
                  <a:lnTo>
                    <a:pt x="6334125" y="0"/>
                  </a:lnTo>
                  <a:lnTo>
                    <a:pt x="0" y="0"/>
                  </a:lnTo>
                  <a:lnTo>
                    <a:pt x="0" y="37997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3466" y="3931030"/>
              <a:ext cx="1910714" cy="626110"/>
            </a:xfrm>
            <a:custGeom>
              <a:avLst/>
              <a:gdLst/>
              <a:ahLst/>
              <a:cxnLst/>
              <a:rect l="l" t="t" r="r" b="b"/>
              <a:pathLst>
                <a:path w="1910714" h="626110">
                  <a:moveTo>
                    <a:pt x="767334" y="164211"/>
                  </a:moveTo>
                  <a:lnTo>
                    <a:pt x="563372" y="10287"/>
                  </a:lnTo>
                  <a:lnTo>
                    <a:pt x="549490" y="85178"/>
                  </a:lnTo>
                  <a:lnTo>
                    <a:pt x="88519" y="0"/>
                  </a:lnTo>
                  <a:lnTo>
                    <a:pt x="74549" y="74930"/>
                  </a:lnTo>
                  <a:lnTo>
                    <a:pt x="535609" y="160096"/>
                  </a:lnTo>
                  <a:lnTo>
                    <a:pt x="521716" y="235077"/>
                  </a:lnTo>
                  <a:lnTo>
                    <a:pt x="757643" y="167005"/>
                  </a:lnTo>
                  <a:lnTo>
                    <a:pt x="767334" y="164211"/>
                  </a:lnTo>
                  <a:close/>
                </a:path>
                <a:path w="1910714" h="626110">
                  <a:moveTo>
                    <a:pt x="1910334" y="545084"/>
                  </a:moveTo>
                  <a:lnTo>
                    <a:pt x="1700149" y="399796"/>
                  </a:lnTo>
                  <a:lnTo>
                    <a:pt x="1689392" y="475208"/>
                  </a:lnTo>
                  <a:lnTo>
                    <a:pt x="10668" y="235966"/>
                  </a:lnTo>
                  <a:lnTo>
                    <a:pt x="0" y="311404"/>
                  </a:lnTo>
                  <a:lnTo>
                    <a:pt x="1678647" y="550633"/>
                  </a:lnTo>
                  <a:lnTo>
                    <a:pt x="1667891" y="626110"/>
                  </a:lnTo>
                  <a:lnTo>
                    <a:pt x="1877644" y="556006"/>
                  </a:lnTo>
                  <a:lnTo>
                    <a:pt x="1910334" y="545084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3816096"/>
            <a:ext cx="1524000" cy="58547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19380" marR="113030">
              <a:lnSpc>
                <a:spcPct val="100000"/>
              </a:lnSpc>
              <a:spcBef>
                <a:spcPts val="335"/>
              </a:spcBef>
            </a:pPr>
            <a:r>
              <a:rPr sz="1600" b="1" dirty="0">
                <a:latin typeface="Arial Narrow"/>
                <a:cs typeface="Arial Narrow"/>
              </a:rPr>
              <a:t>I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create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my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spc="-35" dirty="0">
                <a:latin typeface="Arial Narrow"/>
                <a:cs typeface="Arial Narrow"/>
              </a:rPr>
              <a:t>UDF, </a:t>
            </a:r>
            <a:r>
              <a:rPr sz="1600" b="1" dirty="0">
                <a:latin typeface="Arial Narrow"/>
                <a:cs typeface="Arial Narrow"/>
              </a:rPr>
              <a:t>then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call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it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in</a:t>
            </a:r>
            <a:r>
              <a:rPr sz="1600" b="1" spc="-20" dirty="0">
                <a:latin typeface="Arial Narrow"/>
                <a:cs typeface="Arial Narrow"/>
              </a:rPr>
              <a:t> </a:t>
            </a:r>
            <a:r>
              <a:rPr sz="1600" b="1" spc="-25" dirty="0">
                <a:latin typeface="Arial Narrow"/>
                <a:cs typeface="Arial Narrow"/>
              </a:rPr>
              <a:t>DF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3837" y="4777549"/>
            <a:ext cx="3129280" cy="733425"/>
            <a:chOff x="223837" y="4777549"/>
            <a:chExt cx="3129280" cy="733425"/>
          </a:xfrm>
        </p:grpSpPr>
        <p:sp>
          <p:nvSpPr>
            <p:cNvPr id="10" name="object 10"/>
            <p:cNvSpPr/>
            <p:nvPr/>
          </p:nvSpPr>
          <p:spPr>
            <a:xfrm>
              <a:off x="2198751" y="5084190"/>
              <a:ext cx="1154430" cy="426720"/>
            </a:xfrm>
            <a:custGeom>
              <a:avLst/>
              <a:gdLst/>
              <a:ahLst/>
              <a:cxnLst/>
              <a:rect l="l" t="t" r="r" b="b"/>
              <a:pathLst>
                <a:path w="1154429" h="426720">
                  <a:moveTo>
                    <a:pt x="924234" y="353650"/>
                  </a:moveTo>
                  <a:lnTo>
                    <a:pt x="902081" y="426592"/>
                  </a:lnTo>
                  <a:lnTo>
                    <a:pt x="1154049" y="383666"/>
                  </a:lnTo>
                  <a:lnTo>
                    <a:pt x="1134073" y="364743"/>
                  </a:lnTo>
                  <a:lnTo>
                    <a:pt x="960755" y="364743"/>
                  </a:lnTo>
                  <a:lnTo>
                    <a:pt x="924234" y="353650"/>
                  </a:lnTo>
                  <a:close/>
                </a:path>
                <a:path w="1154429" h="426720">
                  <a:moveTo>
                    <a:pt x="946371" y="280764"/>
                  </a:moveTo>
                  <a:lnTo>
                    <a:pt x="924234" y="353650"/>
                  </a:lnTo>
                  <a:lnTo>
                    <a:pt x="960755" y="364743"/>
                  </a:lnTo>
                  <a:lnTo>
                    <a:pt x="982853" y="291845"/>
                  </a:lnTo>
                  <a:lnTo>
                    <a:pt x="946371" y="280764"/>
                  </a:lnTo>
                  <a:close/>
                </a:path>
                <a:path w="1154429" h="426720">
                  <a:moveTo>
                    <a:pt x="968501" y="207898"/>
                  </a:moveTo>
                  <a:lnTo>
                    <a:pt x="946371" y="280764"/>
                  </a:lnTo>
                  <a:lnTo>
                    <a:pt x="982853" y="291845"/>
                  </a:lnTo>
                  <a:lnTo>
                    <a:pt x="960755" y="364743"/>
                  </a:lnTo>
                  <a:lnTo>
                    <a:pt x="1134073" y="364743"/>
                  </a:lnTo>
                  <a:lnTo>
                    <a:pt x="968501" y="207898"/>
                  </a:lnTo>
                  <a:close/>
                </a:path>
                <a:path w="1154429" h="426720">
                  <a:moveTo>
                    <a:pt x="22098" y="0"/>
                  </a:moveTo>
                  <a:lnTo>
                    <a:pt x="0" y="72897"/>
                  </a:lnTo>
                  <a:lnTo>
                    <a:pt x="924234" y="353650"/>
                  </a:lnTo>
                  <a:lnTo>
                    <a:pt x="946371" y="280764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600" y="4782311"/>
              <a:ext cx="2209800" cy="584200"/>
            </a:xfrm>
            <a:custGeom>
              <a:avLst/>
              <a:gdLst/>
              <a:ahLst/>
              <a:cxnLst/>
              <a:rect l="l" t="t" r="r" b="b"/>
              <a:pathLst>
                <a:path w="2209800" h="584200">
                  <a:moveTo>
                    <a:pt x="0" y="583691"/>
                  </a:moveTo>
                  <a:lnTo>
                    <a:pt x="2209800" y="583691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8600" y="4782311"/>
            <a:ext cx="2209800" cy="5842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325120" marR="112395" indent="-207645">
              <a:lnSpc>
                <a:spcPct val="100000"/>
              </a:lnSpc>
              <a:spcBef>
                <a:spcPts val="330"/>
              </a:spcBef>
            </a:pPr>
            <a:r>
              <a:rPr sz="1600" b="1" spc="-30" dirty="0">
                <a:latin typeface="Arial Narrow"/>
                <a:cs typeface="Arial Narrow"/>
              </a:rPr>
              <a:t>To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use</a:t>
            </a:r>
            <a:r>
              <a:rPr sz="1600" b="1" spc="-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UDF</a:t>
            </a:r>
            <a:r>
              <a:rPr sz="1600" b="1" spc="-3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in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SQL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table, </a:t>
            </a:r>
            <a:r>
              <a:rPr sz="1600" b="1" dirty="0">
                <a:latin typeface="Arial Narrow"/>
                <a:cs typeface="Arial Narrow"/>
              </a:rPr>
              <a:t>must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register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it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first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28800" y="2287523"/>
            <a:ext cx="6029325" cy="4351655"/>
            <a:chOff x="1828800" y="2287523"/>
            <a:chExt cx="6029325" cy="435165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0844" y="3915155"/>
              <a:ext cx="1048511" cy="128625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986017" y="3910329"/>
              <a:ext cx="1058545" cy="1296035"/>
            </a:xfrm>
            <a:custGeom>
              <a:avLst/>
              <a:gdLst/>
              <a:ahLst/>
              <a:cxnLst/>
              <a:rect l="l" t="t" r="r" b="b"/>
              <a:pathLst>
                <a:path w="1058545" h="1296035">
                  <a:moveTo>
                    <a:pt x="0" y="1295781"/>
                  </a:moveTo>
                  <a:lnTo>
                    <a:pt x="1058037" y="1295781"/>
                  </a:lnTo>
                  <a:lnTo>
                    <a:pt x="1058037" y="0"/>
                  </a:lnTo>
                  <a:lnTo>
                    <a:pt x="0" y="0"/>
                  </a:lnTo>
                  <a:lnTo>
                    <a:pt x="0" y="12957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6411" y="5343144"/>
              <a:ext cx="742188" cy="12862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101585" y="5338381"/>
              <a:ext cx="751840" cy="1296035"/>
            </a:xfrm>
            <a:custGeom>
              <a:avLst/>
              <a:gdLst/>
              <a:ahLst/>
              <a:cxnLst/>
              <a:rect l="l" t="t" r="r" b="b"/>
              <a:pathLst>
                <a:path w="751840" h="1296034">
                  <a:moveTo>
                    <a:pt x="0" y="1295780"/>
                  </a:moveTo>
                  <a:lnTo>
                    <a:pt x="751712" y="1295780"/>
                  </a:lnTo>
                  <a:lnTo>
                    <a:pt x="751712" y="0"/>
                  </a:lnTo>
                  <a:lnTo>
                    <a:pt x="0" y="0"/>
                  </a:lnTo>
                  <a:lnTo>
                    <a:pt x="0" y="12957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9156" y="4439411"/>
              <a:ext cx="1656714" cy="1656714"/>
            </a:xfrm>
            <a:custGeom>
              <a:avLst/>
              <a:gdLst/>
              <a:ahLst/>
              <a:cxnLst/>
              <a:rect l="l" t="t" r="r" b="b"/>
              <a:pathLst>
                <a:path w="1656715" h="1656714">
                  <a:moveTo>
                    <a:pt x="533400" y="114300"/>
                  </a:moveTo>
                  <a:lnTo>
                    <a:pt x="457200" y="76200"/>
                  </a:lnTo>
                  <a:lnTo>
                    <a:pt x="304800" y="0"/>
                  </a:lnTo>
                  <a:lnTo>
                    <a:pt x="304800" y="76200"/>
                  </a:lnTo>
                  <a:lnTo>
                    <a:pt x="0" y="76200"/>
                  </a:lnTo>
                  <a:lnTo>
                    <a:pt x="0" y="152400"/>
                  </a:lnTo>
                  <a:lnTo>
                    <a:pt x="304800" y="152400"/>
                  </a:lnTo>
                  <a:lnTo>
                    <a:pt x="304800" y="228600"/>
                  </a:lnTo>
                  <a:lnTo>
                    <a:pt x="457200" y="152400"/>
                  </a:lnTo>
                  <a:lnTo>
                    <a:pt x="533400" y="114300"/>
                  </a:lnTo>
                  <a:close/>
                </a:path>
                <a:path w="1656715" h="1656714">
                  <a:moveTo>
                    <a:pt x="1656588" y="1542288"/>
                  </a:moveTo>
                  <a:lnTo>
                    <a:pt x="1580388" y="1504188"/>
                  </a:lnTo>
                  <a:lnTo>
                    <a:pt x="1427988" y="1427988"/>
                  </a:lnTo>
                  <a:lnTo>
                    <a:pt x="1427988" y="1504188"/>
                  </a:lnTo>
                  <a:lnTo>
                    <a:pt x="1123188" y="1504188"/>
                  </a:lnTo>
                  <a:lnTo>
                    <a:pt x="1123188" y="1580388"/>
                  </a:lnTo>
                  <a:lnTo>
                    <a:pt x="1427988" y="1580388"/>
                  </a:lnTo>
                  <a:lnTo>
                    <a:pt x="1427988" y="1656588"/>
                  </a:lnTo>
                  <a:lnTo>
                    <a:pt x="1580388" y="1580388"/>
                  </a:lnTo>
                  <a:lnTo>
                    <a:pt x="1656588" y="15422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91562" y="4205477"/>
              <a:ext cx="2095500" cy="1853564"/>
            </a:xfrm>
            <a:custGeom>
              <a:avLst/>
              <a:gdLst/>
              <a:ahLst/>
              <a:cxnLst/>
              <a:rect l="l" t="t" r="r" b="b"/>
              <a:pathLst>
                <a:path w="2095500" h="1853564">
                  <a:moveTo>
                    <a:pt x="266700" y="0"/>
                  </a:moveTo>
                  <a:lnTo>
                    <a:pt x="847725" y="0"/>
                  </a:lnTo>
                </a:path>
                <a:path w="2095500" h="1853564">
                  <a:moveTo>
                    <a:pt x="1143000" y="434340"/>
                  </a:moveTo>
                  <a:lnTo>
                    <a:pt x="1724025" y="434340"/>
                  </a:lnTo>
                </a:path>
                <a:path w="2095500" h="1853564">
                  <a:moveTo>
                    <a:pt x="0" y="1434084"/>
                  </a:moveTo>
                  <a:lnTo>
                    <a:pt x="1524000" y="1434084"/>
                  </a:lnTo>
                </a:path>
                <a:path w="2095500" h="1853564">
                  <a:moveTo>
                    <a:pt x="1638300" y="1434084"/>
                  </a:moveTo>
                  <a:lnTo>
                    <a:pt x="1895475" y="1434084"/>
                  </a:lnTo>
                </a:path>
                <a:path w="2095500" h="1853564">
                  <a:moveTo>
                    <a:pt x="1837943" y="1853184"/>
                  </a:moveTo>
                  <a:lnTo>
                    <a:pt x="2095118" y="1853184"/>
                  </a:lnTo>
                </a:path>
              </a:pathLst>
            </a:custGeom>
            <a:ln w="254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28800" y="2287523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457200" y="0"/>
                  </a:moveTo>
                  <a:lnTo>
                    <a:pt x="457200" y="228600"/>
                  </a:lnTo>
                  <a:lnTo>
                    <a:pt x="609600" y="152400"/>
                  </a:lnTo>
                  <a:lnTo>
                    <a:pt x="495300" y="152400"/>
                  </a:lnTo>
                  <a:lnTo>
                    <a:pt x="495300" y="76200"/>
                  </a:lnTo>
                  <a:lnTo>
                    <a:pt x="609600" y="76200"/>
                  </a:lnTo>
                  <a:lnTo>
                    <a:pt x="457200" y="0"/>
                  </a:lnTo>
                  <a:close/>
                </a:path>
                <a:path w="685800" h="228600">
                  <a:moveTo>
                    <a:pt x="457200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457200" y="152400"/>
                  </a:lnTo>
                  <a:lnTo>
                    <a:pt x="457200" y="76200"/>
                  </a:lnTo>
                  <a:close/>
                </a:path>
                <a:path w="685800" h="228600">
                  <a:moveTo>
                    <a:pt x="609600" y="76200"/>
                  </a:moveTo>
                  <a:lnTo>
                    <a:pt x="495300" y="76200"/>
                  </a:lnTo>
                  <a:lnTo>
                    <a:pt x="495300" y="152400"/>
                  </a:lnTo>
                  <a:lnTo>
                    <a:pt x="609600" y="152400"/>
                  </a:lnTo>
                  <a:lnTo>
                    <a:pt x="685800" y="114300"/>
                  </a:lnTo>
                  <a:lnTo>
                    <a:pt x="609600" y="762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8600" y="2223516"/>
            <a:ext cx="1905000" cy="33845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335"/>
              </a:spcBef>
            </a:pPr>
            <a:r>
              <a:rPr sz="1600" b="1" dirty="0">
                <a:latin typeface="Arial Narrow"/>
                <a:cs typeface="Arial Narrow"/>
              </a:rPr>
              <a:t>Need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this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UDF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library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3540" y="984884"/>
            <a:ext cx="7208520" cy="10922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spc="-25" dirty="0">
                <a:latin typeface="Arial"/>
                <a:cs typeface="Arial"/>
              </a:rPr>
              <a:t>You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own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Defined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(UDF).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You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must: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Install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correct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UDF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library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working</a:t>
            </a:r>
            <a:endParaRPr sz="18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1800" dirty="0">
                <a:latin typeface="Arial"/>
                <a:cs typeface="Arial"/>
              </a:rPr>
              <a:t>Create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named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UDF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either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Tables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needed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Creating</a:t>
            </a:r>
            <a:r>
              <a:rPr sz="2600" spc="-15" dirty="0"/>
              <a:t> </a:t>
            </a:r>
            <a:r>
              <a:rPr sz="2600" dirty="0">
                <a:solidFill>
                  <a:srgbClr val="3333CC"/>
                </a:solidFill>
              </a:rPr>
              <a:t>UDFs</a:t>
            </a:r>
            <a:r>
              <a:rPr sz="2600" spc="-20" dirty="0">
                <a:solidFill>
                  <a:srgbClr val="3333CC"/>
                </a:solidFill>
              </a:rPr>
              <a:t> </a:t>
            </a:r>
            <a:r>
              <a:rPr sz="2600" dirty="0"/>
              <a:t>for</a:t>
            </a:r>
            <a:r>
              <a:rPr sz="2600" spc="-5" dirty="0"/>
              <a:t> 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</a:rPr>
              <a:t>DataFrames</a:t>
            </a:r>
            <a:endParaRPr sz="2600"/>
          </a:p>
        </p:txBody>
      </p:sp>
      <p:grpSp>
        <p:nvGrpSpPr>
          <p:cNvPr id="4" name="object 4"/>
          <p:cNvGrpSpPr/>
          <p:nvPr/>
        </p:nvGrpSpPr>
        <p:grpSpPr>
          <a:xfrm>
            <a:off x="1418399" y="1249235"/>
            <a:ext cx="6336030" cy="5460365"/>
            <a:chOff x="1418399" y="1249235"/>
            <a:chExt cx="6336030" cy="54603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7987" y="1258823"/>
              <a:ext cx="6288023" cy="28163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23288" y="1253997"/>
              <a:ext cx="6297930" cy="2826385"/>
            </a:xfrm>
            <a:custGeom>
              <a:avLst/>
              <a:gdLst/>
              <a:ahLst/>
              <a:cxnLst/>
              <a:rect l="l" t="t" r="r" b="b"/>
              <a:pathLst>
                <a:path w="6297930" h="2826385">
                  <a:moveTo>
                    <a:pt x="0" y="2825877"/>
                  </a:moveTo>
                  <a:lnTo>
                    <a:pt x="6297549" y="2825877"/>
                  </a:lnTo>
                  <a:lnTo>
                    <a:pt x="6297549" y="0"/>
                  </a:lnTo>
                  <a:lnTo>
                    <a:pt x="0" y="0"/>
                  </a:lnTo>
                  <a:lnTo>
                    <a:pt x="0" y="28258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807" y="4190999"/>
              <a:ext cx="422272" cy="25085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23161" y="4186237"/>
              <a:ext cx="487045" cy="2518410"/>
            </a:xfrm>
            <a:custGeom>
              <a:avLst/>
              <a:gdLst/>
              <a:ahLst/>
              <a:cxnLst/>
              <a:rect l="l" t="t" r="r" b="b"/>
              <a:pathLst>
                <a:path w="487044" h="2518409">
                  <a:moveTo>
                    <a:pt x="0" y="2518029"/>
                  </a:moveTo>
                  <a:lnTo>
                    <a:pt x="486537" y="2518029"/>
                  </a:lnTo>
                  <a:lnTo>
                    <a:pt x="486537" y="0"/>
                  </a:lnTo>
                  <a:lnTo>
                    <a:pt x="0" y="0"/>
                  </a:lnTo>
                  <a:lnTo>
                    <a:pt x="0" y="25180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0270" y="3336671"/>
              <a:ext cx="432434" cy="854710"/>
            </a:xfrm>
            <a:custGeom>
              <a:avLst/>
              <a:gdLst/>
              <a:ahLst/>
              <a:cxnLst/>
              <a:rect l="l" t="t" r="r" b="b"/>
              <a:pathLst>
                <a:path w="432435" h="854710">
                  <a:moveTo>
                    <a:pt x="0" y="598804"/>
                  </a:moveTo>
                  <a:lnTo>
                    <a:pt x="6985" y="854328"/>
                  </a:lnTo>
                  <a:lnTo>
                    <a:pt x="204257" y="697737"/>
                  </a:lnTo>
                  <a:lnTo>
                    <a:pt x="122047" y="697737"/>
                  </a:lnTo>
                  <a:lnTo>
                    <a:pt x="52959" y="665606"/>
                  </a:lnTo>
                  <a:lnTo>
                    <a:pt x="69074" y="631034"/>
                  </a:lnTo>
                  <a:lnTo>
                    <a:pt x="0" y="598804"/>
                  </a:lnTo>
                  <a:close/>
                </a:path>
                <a:path w="432435" h="854710">
                  <a:moveTo>
                    <a:pt x="69074" y="631034"/>
                  </a:moveTo>
                  <a:lnTo>
                    <a:pt x="52959" y="665606"/>
                  </a:lnTo>
                  <a:lnTo>
                    <a:pt x="122047" y="697737"/>
                  </a:lnTo>
                  <a:lnTo>
                    <a:pt x="138125" y="663252"/>
                  </a:lnTo>
                  <a:lnTo>
                    <a:pt x="69074" y="631034"/>
                  </a:lnTo>
                  <a:close/>
                </a:path>
                <a:path w="432435" h="854710">
                  <a:moveTo>
                    <a:pt x="138125" y="663252"/>
                  </a:moveTo>
                  <a:lnTo>
                    <a:pt x="122047" y="697737"/>
                  </a:lnTo>
                  <a:lnTo>
                    <a:pt x="204257" y="697737"/>
                  </a:lnTo>
                  <a:lnTo>
                    <a:pt x="207137" y="695451"/>
                  </a:lnTo>
                  <a:lnTo>
                    <a:pt x="138125" y="663252"/>
                  </a:lnTo>
                  <a:close/>
                </a:path>
                <a:path w="432435" h="854710">
                  <a:moveTo>
                    <a:pt x="363220" y="0"/>
                  </a:moveTo>
                  <a:lnTo>
                    <a:pt x="69074" y="631034"/>
                  </a:lnTo>
                  <a:lnTo>
                    <a:pt x="138125" y="663252"/>
                  </a:lnTo>
                  <a:lnTo>
                    <a:pt x="432308" y="32257"/>
                  </a:lnTo>
                  <a:lnTo>
                    <a:pt x="363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5247" y="4322063"/>
              <a:ext cx="1546860" cy="23317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39941" y="4286821"/>
              <a:ext cx="1609725" cy="2417445"/>
            </a:xfrm>
            <a:custGeom>
              <a:avLst/>
              <a:gdLst/>
              <a:ahLst/>
              <a:cxnLst/>
              <a:rect l="l" t="t" r="r" b="b"/>
              <a:pathLst>
                <a:path w="1609725" h="2417445">
                  <a:moveTo>
                    <a:pt x="0" y="2417445"/>
                  </a:moveTo>
                  <a:lnTo>
                    <a:pt x="1609725" y="2417445"/>
                  </a:lnTo>
                  <a:lnTo>
                    <a:pt x="1609725" y="0"/>
                  </a:lnTo>
                  <a:lnTo>
                    <a:pt x="0" y="0"/>
                  </a:lnTo>
                  <a:lnTo>
                    <a:pt x="0" y="24174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94272" y="4031615"/>
              <a:ext cx="407034" cy="371475"/>
            </a:xfrm>
            <a:custGeom>
              <a:avLst/>
              <a:gdLst/>
              <a:ahLst/>
              <a:cxnLst/>
              <a:rect l="l" t="t" r="r" b="b"/>
              <a:pathLst>
                <a:path w="407035" h="371475">
                  <a:moveTo>
                    <a:pt x="211163" y="246756"/>
                  </a:moveTo>
                  <a:lnTo>
                    <a:pt x="160147" y="303403"/>
                  </a:lnTo>
                  <a:lnTo>
                    <a:pt x="406526" y="371348"/>
                  </a:lnTo>
                  <a:lnTo>
                    <a:pt x="367654" y="272288"/>
                  </a:lnTo>
                  <a:lnTo>
                    <a:pt x="239522" y="272288"/>
                  </a:lnTo>
                  <a:lnTo>
                    <a:pt x="211163" y="246756"/>
                  </a:lnTo>
                  <a:close/>
                </a:path>
                <a:path w="407035" h="371475">
                  <a:moveTo>
                    <a:pt x="262143" y="190148"/>
                  </a:moveTo>
                  <a:lnTo>
                    <a:pt x="211163" y="246756"/>
                  </a:lnTo>
                  <a:lnTo>
                    <a:pt x="239522" y="272288"/>
                  </a:lnTo>
                  <a:lnTo>
                    <a:pt x="290449" y="215646"/>
                  </a:lnTo>
                  <a:lnTo>
                    <a:pt x="262143" y="190148"/>
                  </a:lnTo>
                  <a:close/>
                </a:path>
                <a:path w="407035" h="371475">
                  <a:moveTo>
                    <a:pt x="313181" y="133477"/>
                  </a:moveTo>
                  <a:lnTo>
                    <a:pt x="262143" y="190148"/>
                  </a:lnTo>
                  <a:lnTo>
                    <a:pt x="290449" y="215646"/>
                  </a:lnTo>
                  <a:lnTo>
                    <a:pt x="239522" y="272288"/>
                  </a:lnTo>
                  <a:lnTo>
                    <a:pt x="367654" y="272288"/>
                  </a:lnTo>
                  <a:lnTo>
                    <a:pt x="313181" y="133477"/>
                  </a:lnTo>
                  <a:close/>
                </a:path>
                <a:path w="407035" h="371475">
                  <a:moveTo>
                    <a:pt x="51053" y="0"/>
                  </a:moveTo>
                  <a:lnTo>
                    <a:pt x="0" y="56642"/>
                  </a:lnTo>
                  <a:lnTo>
                    <a:pt x="211163" y="246756"/>
                  </a:lnTo>
                  <a:lnTo>
                    <a:pt x="262143" y="190148"/>
                  </a:lnTo>
                  <a:lnTo>
                    <a:pt x="510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6275" y="1285875"/>
            <a:ext cx="7814309" cy="5200650"/>
            <a:chOff x="676275" y="1285875"/>
            <a:chExt cx="7814309" cy="5200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295400"/>
              <a:ext cx="7795259" cy="5181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1037" y="1290637"/>
              <a:ext cx="7804784" cy="5191125"/>
            </a:xfrm>
            <a:custGeom>
              <a:avLst/>
              <a:gdLst/>
              <a:ahLst/>
              <a:cxnLst/>
              <a:rect l="l" t="t" r="r" b="b"/>
              <a:pathLst>
                <a:path w="7804784" h="5191125">
                  <a:moveTo>
                    <a:pt x="0" y="5191125"/>
                  </a:moveTo>
                  <a:lnTo>
                    <a:pt x="7804784" y="5191125"/>
                  </a:lnTo>
                  <a:lnTo>
                    <a:pt x="7804784" y="0"/>
                  </a:lnTo>
                  <a:lnTo>
                    <a:pt x="0" y="0"/>
                  </a:lnTo>
                  <a:lnTo>
                    <a:pt x="0" y="5191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Before</a:t>
            </a:r>
            <a:r>
              <a:rPr sz="2750" spc="114" dirty="0"/>
              <a:t> </a:t>
            </a:r>
            <a:r>
              <a:rPr sz="2750" dirty="0"/>
              <a:t>we</a:t>
            </a:r>
            <a:r>
              <a:rPr sz="2750" spc="105" dirty="0"/>
              <a:t> </a:t>
            </a:r>
            <a:r>
              <a:rPr sz="2750" dirty="0"/>
              <a:t>Begin:</a:t>
            </a:r>
            <a:r>
              <a:rPr sz="2750" spc="90" dirty="0"/>
              <a:t> </a:t>
            </a:r>
            <a:r>
              <a:rPr sz="2750" dirty="0"/>
              <a:t>Open</a:t>
            </a:r>
            <a:r>
              <a:rPr sz="2750" spc="100" dirty="0"/>
              <a:t> </a:t>
            </a:r>
            <a:r>
              <a:rPr sz="2750" dirty="0"/>
              <a:t>Notebook</a:t>
            </a:r>
            <a:r>
              <a:rPr sz="2750" spc="100" dirty="0"/>
              <a:t> </a:t>
            </a:r>
            <a:r>
              <a:rPr sz="2750" dirty="0">
                <a:solidFill>
                  <a:srgbClr val="3333CC"/>
                </a:solidFill>
              </a:rPr>
              <a:t>Mod-</a:t>
            </a:r>
            <a:r>
              <a:rPr sz="2750" spc="-25" dirty="0">
                <a:solidFill>
                  <a:srgbClr val="3333CC"/>
                </a:solidFill>
              </a:rPr>
              <a:t>03a</a:t>
            </a:r>
            <a:endParaRPr sz="2750"/>
          </a:p>
        </p:txBody>
      </p:sp>
      <p:sp>
        <p:nvSpPr>
          <p:cNvPr id="7" name="object 7"/>
          <p:cNvSpPr/>
          <p:nvPr/>
        </p:nvSpPr>
        <p:spPr>
          <a:xfrm>
            <a:off x="648462" y="2478785"/>
            <a:ext cx="550545" cy="426720"/>
          </a:xfrm>
          <a:custGeom>
            <a:avLst/>
            <a:gdLst/>
            <a:ahLst/>
            <a:cxnLst/>
            <a:rect l="l" t="t" r="r" b="b"/>
            <a:pathLst>
              <a:path w="550544" h="426719">
                <a:moveTo>
                  <a:pt x="0" y="426720"/>
                </a:moveTo>
                <a:lnTo>
                  <a:pt x="550163" y="426720"/>
                </a:lnTo>
                <a:lnTo>
                  <a:pt x="550163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ln w="444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Creating</a:t>
            </a:r>
            <a:r>
              <a:rPr sz="2750" spc="55" dirty="0"/>
              <a:t> </a:t>
            </a:r>
            <a:r>
              <a:rPr sz="2600" dirty="0">
                <a:solidFill>
                  <a:srgbClr val="3333CC"/>
                </a:solidFill>
              </a:rPr>
              <a:t>UDFs</a:t>
            </a:r>
            <a:r>
              <a:rPr sz="2600" spc="20" dirty="0">
                <a:solidFill>
                  <a:srgbClr val="3333CC"/>
                </a:solidFill>
              </a:rPr>
              <a:t> </a:t>
            </a:r>
            <a:r>
              <a:rPr sz="2600" dirty="0"/>
              <a:t>for</a:t>
            </a:r>
            <a:r>
              <a:rPr sz="2600" spc="30" dirty="0"/>
              <a:t> 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</a:rPr>
              <a:t>Table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383540" y="1106804"/>
            <a:ext cx="6746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Note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UDF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Python,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SQL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API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526" y="1451927"/>
            <a:ext cx="4868545" cy="1986914"/>
            <a:chOff x="406526" y="1451927"/>
            <a:chExt cx="4868545" cy="198691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1" y="1461515"/>
              <a:ext cx="4849368" cy="19674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1289" y="1456689"/>
              <a:ext cx="4859020" cy="1977389"/>
            </a:xfrm>
            <a:custGeom>
              <a:avLst/>
              <a:gdLst/>
              <a:ahLst/>
              <a:cxnLst/>
              <a:rect l="l" t="t" r="r" b="b"/>
              <a:pathLst>
                <a:path w="4859020" h="1977389">
                  <a:moveTo>
                    <a:pt x="0" y="1977008"/>
                  </a:moveTo>
                  <a:lnTo>
                    <a:pt x="4858893" y="1977008"/>
                  </a:lnTo>
                  <a:lnTo>
                    <a:pt x="4858893" y="0"/>
                  </a:lnTo>
                  <a:lnTo>
                    <a:pt x="0" y="0"/>
                  </a:lnTo>
                  <a:lnTo>
                    <a:pt x="0" y="197700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01954" y="3521581"/>
            <a:ext cx="4568190" cy="3289935"/>
            <a:chOff x="401954" y="3521581"/>
            <a:chExt cx="4568190" cy="32899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79" y="3531106"/>
              <a:ext cx="4549140" cy="327050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6717" y="3526344"/>
              <a:ext cx="4558665" cy="3280410"/>
            </a:xfrm>
            <a:custGeom>
              <a:avLst/>
              <a:gdLst/>
              <a:ahLst/>
              <a:cxnLst/>
              <a:rect l="l" t="t" r="r" b="b"/>
              <a:pathLst>
                <a:path w="4558665" h="3280409">
                  <a:moveTo>
                    <a:pt x="0" y="3280029"/>
                  </a:moveTo>
                  <a:lnTo>
                    <a:pt x="4558665" y="3280029"/>
                  </a:lnTo>
                  <a:lnTo>
                    <a:pt x="4558665" y="0"/>
                  </a:lnTo>
                  <a:lnTo>
                    <a:pt x="0" y="0"/>
                  </a:lnTo>
                  <a:lnTo>
                    <a:pt x="0" y="32800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371600" y="0"/>
                </a:moveTo>
                <a:lnTo>
                  <a:pt x="0" y="0"/>
                </a:lnTo>
                <a:lnTo>
                  <a:pt x="0" y="533400"/>
                </a:lnTo>
                <a:lnTo>
                  <a:pt x="1371600" y="5334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95"/>
              </a:spcBef>
            </a:pPr>
            <a:r>
              <a:rPr dirty="0"/>
              <a:t>In</a:t>
            </a:r>
            <a:r>
              <a:rPr spc="-80" dirty="0"/>
              <a:t> </a:t>
            </a:r>
            <a:r>
              <a:rPr dirty="0"/>
              <a:t>Review:</a:t>
            </a:r>
            <a:r>
              <a:rPr spc="-65" dirty="0"/>
              <a:t> </a:t>
            </a:r>
            <a:r>
              <a:rPr dirty="0"/>
              <a:t>Spark</a:t>
            </a:r>
            <a:r>
              <a:rPr spc="-70" dirty="0"/>
              <a:t> </a:t>
            </a:r>
            <a:r>
              <a:rPr spc="-25" dirty="0"/>
              <a:t>SQL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263777"/>
            <a:ext cx="8532495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After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completing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module,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you'll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able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work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Spark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SQL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including: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408940">
              <a:lnSpc>
                <a:spcPct val="100000"/>
              </a:lnSpc>
              <a:spcBef>
                <a:spcPts val="1340"/>
              </a:spcBef>
            </a:pP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Transformations</a:t>
            </a:r>
            <a:r>
              <a:rPr sz="1800" spc="-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01</a:t>
            </a:r>
            <a:r>
              <a:rPr sz="1800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Notebook</a:t>
            </a:r>
            <a:endParaRPr sz="1800" dirty="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80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Columns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Expressions</a:t>
            </a:r>
            <a:endParaRPr sz="1800" dirty="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400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Operators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Methods</a:t>
            </a:r>
            <a:endParaRPr sz="1800" dirty="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8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Transformations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Actions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50" dirty="0">
              <a:latin typeface="Arial"/>
              <a:cs typeface="Arial"/>
            </a:endParaRPr>
          </a:p>
          <a:p>
            <a:pPr marL="408940">
              <a:lnSpc>
                <a:spcPct val="100000"/>
              </a:lnSpc>
            </a:pP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Transformation</a:t>
            </a:r>
            <a:r>
              <a:rPr sz="1800" spc="-8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6F2F9F"/>
                </a:solidFill>
                <a:latin typeface="Arial"/>
                <a:cs typeface="Arial"/>
              </a:rPr>
              <a:t>02</a:t>
            </a:r>
            <a:endParaRPr sz="1800" dirty="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8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Lab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01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Timestamps</a:t>
            </a:r>
            <a:endParaRPr sz="1800" dirty="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8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Lab</a:t>
            </a:r>
            <a:r>
              <a:rPr sz="18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02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Aggregations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9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Lab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03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Widgets</a:t>
            </a:r>
            <a:endParaRPr sz="1800" dirty="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8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spc="-20" dirty="0">
                <a:latin typeface="Arial"/>
                <a:cs typeface="Arial"/>
              </a:rPr>
              <a:t>Non-</a:t>
            </a:r>
            <a:r>
              <a:rPr sz="1800" dirty="0">
                <a:latin typeface="Arial"/>
                <a:cs typeface="Arial"/>
              </a:rPr>
              <a:t>Aggregate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functions</a:t>
            </a:r>
            <a:endParaRPr sz="1800" dirty="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8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Other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built-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functions</a:t>
            </a:r>
            <a:endParaRPr sz="1800" dirty="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9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Lab</a:t>
            </a:r>
            <a:r>
              <a:rPr sz="18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04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Defined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114425"/>
            <a:ext cx="8532495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After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completing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module,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you'll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able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work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Spark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SQL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including: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408940">
              <a:lnSpc>
                <a:spcPct val="100000"/>
              </a:lnSpc>
              <a:spcBef>
                <a:spcPts val="1340"/>
              </a:spcBef>
            </a:pP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Transformations</a:t>
            </a:r>
            <a:r>
              <a:rPr sz="1800" spc="-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01</a:t>
            </a:r>
            <a:r>
              <a:rPr sz="1800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Notebook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80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Columns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Expressions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400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Operators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Methods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80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Transformations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Actions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50">
              <a:latin typeface="Arial"/>
              <a:cs typeface="Arial"/>
            </a:endParaRPr>
          </a:p>
          <a:p>
            <a:pPr marL="408940">
              <a:lnSpc>
                <a:spcPct val="100000"/>
              </a:lnSpc>
            </a:pP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Transformation</a:t>
            </a:r>
            <a:r>
              <a:rPr sz="1800" spc="-8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6F2F9F"/>
                </a:solidFill>
                <a:latin typeface="Arial"/>
                <a:cs typeface="Arial"/>
              </a:rPr>
              <a:t>02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8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Lab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01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Timestamps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8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Lab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02</a:t>
            </a:r>
            <a:r>
              <a:rPr sz="1800" spc="-10" dirty="0">
                <a:latin typeface="Arial"/>
                <a:cs typeface="Arial"/>
              </a:rPr>
              <a:t>: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Aggregations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9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Lab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03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Widgets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8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spc="-10" dirty="0">
                <a:latin typeface="Arial"/>
                <a:cs typeface="Arial"/>
              </a:rPr>
              <a:t>Non-</a:t>
            </a:r>
            <a:r>
              <a:rPr sz="1800" dirty="0">
                <a:latin typeface="Arial"/>
                <a:cs typeface="Arial"/>
              </a:rPr>
              <a:t>Aggregate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functions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8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latin typeface="Arial"/>
                <a:cs typeface="Arial"/>
              </a:rPr>
              <a:t>Other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built-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functions</a:t>
            </a:r>
            <a:endParaRPr sz="1800">
              <a:latin typeface="Arial"/>
              <a:cs typeface="Arial"/>
            </a:endParaRPr>
          </a:p>
          <a:p>
            <a:pPr marL="640715" indent="-232410">
              <a:lnSpc>
                <a:spcPct val="100000"/>
              </a:lnSpc>
              <a:spcBef>
                <a:spcPts val="395"/>
              </a:spcBef>
              <a:buChar char="•"/>
              <a:tabLst>
                <a:tab pos="640715" algn="l"/>
                <a:tab pos="641350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Lab</a:t>
            </a:r>
            <a:r>
              <a:rPr sz="18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04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Defined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Module</a:t>
            </a:r>
            <a:r>
              <a:rPr sz="2750" spc="50" dirty="0"/>
              <a:t> </a:t>
            </a:r>
            <a:r>
              <a:rPr sz="2750" dirty="0"/>
              <a:t>03</a:t>
            </a:r>
            <a:r>
              <a:rPr sz="2750" spc="65" dirty="0"/>
              <a:t> </a:t>
            </a:r>
            <a:r>
              <a:rPr sz="2750" dirty="0"/>
              <a:t>–</a:t>
            </a:r>
            <a:r>
              <a:rPr sz="2750" spc="70" dirty="0"/>
              <a:t> </a:t>
            </a:r>
            <a:r>
              <a:rPr sz="2750" dirty="0"/>
              <a:t>Spark</a:t>
            </a:r>
            <a:r>
              <a:rPr sz="2750" spc="60" dirty="0"/>
              <a:t> </a:t>
            </a:r>
            <a:r>
              <a:rPr sz="2750" spc="-25" dirty="0"/>
              <a:t>SQL</a:t>
            </a:r>
            <a:endParaRPr sz="27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63940" y="6562343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59" h="32384">
                <a:moveTo>
                  <a:pt x="14604" y="0"/>
                </a:moveTo>
                <a:lnTo>
                  <a:pt x="8254" y="0"/>
                </a:lnTo>
                <a:lnTo>
                  <a:pt x="5587" y="1308"/>
                </a:lnTo>
                <a:lnTo>
                  <a:pt x="3428" y="4571"/>
                </a:lnTo>
                <a:lnTo>
                  <a:pt x="1142" y="7835"/>
                </a:lnTo>
                <a:lnTo>
                  <a:pt x="105" y="11099"/>
                </a:lnTo>
                <a:lnTo>
                  <a:pt x="0" y="20573"/>
                </a:lnTo>
                <a:lnTo>
                  <a:pt x="1142" y="24168"/>
                </a:lnTo>
                <a:lnTo>
                  <a:pt x="3428" y="27431"/>
                </a:lnTo>
                <a:lnTo>
                  <a:pt x="5587" y="30695"/>
                </a:lnTo>
                <a:lnTo>
                  <a:pt x="8254" y="32003"/>
                </a:lnTo>
                <a:lnTo>
                  <a:pt x="14604" y="32003"/>
                </a:lnTo>
                <a:lnTo>
                  <a:pt x="17271" y="30695"/>
                </a:lnTo>
                <a:lnTo>
                  <a:pt x="17750" y="30048"/>
                </a:lnTo>
                <a:lnTo>
                  <a:pt x="8762" y="30048"/>
                </a:lnTo>
                <a:lnTo>
                  <a:pt x="6476" y="28409"/>
                </a:lnTo>
                <a:lnTo>
                  <a:pt x="4571" y="25793"/>
                </a:lnTo>
                <a:lnTo>
                  <a:pt x="2539" y="23190"/>
                </a:lnTo>
                <a:lnTo>
                  <a:pt x="1737" y="20243"/>
                </a:lnTo>
                <a:lnTo>
                  <a:pt x="1650" y="12077"/>
                </a:lnTo>
                <a:lnTo>
                  <a:pt x="2539" y="8813"/>
                </a:lnTo>
                <a:lnTo>
                  <a:pt x="4571" y="6210"/>
                </a:lnTo>
                <a:lnTo>
                  <a:pt x="6476" y="3263"/>
                </a:lnTo>
                <a:lnTo>
                  <a:pt x="8762" y="1955"/>
                </a:lnTo>
                <a:lnTo>
                  <a:pt x="17750" y="1955"/>
                </a:lnTo>
                <a:lnTo>
                  <a:pt x="17271" y="1308"/>
                </a:lnTo>
                <a:lnTo>
                  <a:pt x="14604" y="0"/>
                </a:lnTo>
                <a:close/>
              </a:path>
              <a:path w="22859" h="32384">
                <a:moveTo>
                  <a:pt x="17750" y="1955"/>
                </a:moveTo>
                <a:lnTo>
                  <a:pt x="14096" y="1955"/>
                </a:lnTo>
                <a:lnTo>
                  <a:pt x="16382" y="3263"/>
                </a:lnTo>
                <a:lnTo>
                  <a:pt x="18414" y="6210"/>
                </a:lnTo>
                <a:lnTo>
                  <a:pt x="20319" y="8813"/>
                </a:lnTo>
                <a:lnTo>
                  <a:pt x="21032" y="11429"/>
                </a:lnTo>
                <a:lnTo>
                  <a:pt x="21122" y="20243"/>
                </a:lnTo>
                <a:lnTo>
                  <a:pt x="20319" y="23190"/>
                </a:lnTo>
                <a:lnTo>
                  <a:pt x="18414" y="25793"/>
                </a:lnTo>
                <a:lnTo>
                  <a:pt x="16382" y="28409"/>
                </a:lnTo>
                <a:lnTo>
                  <a:pt x="14096" y="30048"/>
                </a:lnTo>
                <a:lnTo>
                  <a:pt x="17750" y="30048"/>
                </a:lnTo>
                <a:lnTo>
                  <a:pt x="19684" y="27431"/>
                </a:lnTo>
                <a:lnTo>
                  <a:pt x="21716" y="24168"/>
                </a:lnTo>
                <a:lnTo>
                  <a:pt x="22859" y="20573"/>
                </a:lnTo>
                <a:lnTo>
                  <a:pt x="22754" y="11099"/>
                </a:lnTo>
                <a:lnTo>
                  <a:pt x="21716" y="7835"/>
                </a:lnTo>
                <a:lnTo>
                  <a:pt x="19684" y="4571"/>
                </a:lnTo>
                <a:lnTo>
                  <a:pt x="17750" y="1955"/>
                </a:lnTo>
                <a:close/>
              </a:path>
              <a:path w="22859" h="32384">
                <a:moveTo>
                  <a:pt x="13842" y="7188"/>
                </a:moveTo>
                <a:lnTo>
                  <a:pt x="6984" y="7188"/>
                </a:lnTo>
                <a:lnTo>
                  <a:pt x="6984" y="24815"/>
                </a:lnTo>
                <a:lnTo>
                  <a:pt x="9016" y="24815"/>
                </a:lnTo>
                <a:lnTo>
                  <a:pt x="9016" y="17640"/>
                </a:lnTo>
                <a:lnTo>
                  <a:pt x="15411" y="17640"/>
                </a:lnTo>
                <a:lnTo>
                  <a:pt x="15239" y="17310"/>
                </a:lnTo>
                <a:lnTo>
                  <a:pt x="14604" y="16649"/>
                </a:lnTo>
                <a:lnTo>
                  <a:pt x="13588" y="16649"/>
                </a:lnTo>
                <a:lnTo>
                  <a:pt x="14350" y="16332"/>
                </a:lnTo>
                <a:lnTo>
                  <a:pt x="14985" y="16001"/>
                </a:lnTo>
                <a:lnTo>
                  <a:pt x="15239" y="15671"/>
                </a:lnTo>
                <a:lnTo>
                  <a:pt x="9016" y="15671"/>
                </a:lnTo>
                <a:lnTo>
                  <a:pt x="9016" y="9143"/>
                </a:lnTo>
                <a:lnTo>
                  <a:pt x="16255" y="9143"/>
                </a:lnTo>
                <a:lnTo>
                  <a:pt x="15875" y="8496"/>
                </a:lnTo>
                <a:lnTo>
                  <a:pt x="14604" y="7505"/>
                </a:lnTo>
                <a:lnTo>
                  <a:pt x="13842" y="7188"/>
                </a:lnTo>
                <a:close/>
              </a:path>
              <a:path w="22859" h="32384">
                <a:moveTo>
                  <a:pt x="15411" y="17640"/>
                </a:moveTo>
                <a:lnTo>
                  <a:pt x="12064" y="17640"/>
                </a:lnTo>
                <a:lnTo>
                  <a:pt x="12700" y="17957"/>
                </a:lnTo>
                <a:lnTo>
                  <a:pt x="13207" y="18287"/>
                </a:lnTo>
                <a:lnTo>
                  <a:pt x="14096" y="18935"/>
                </a:lnTo>
                <a:lnTo>
                  <a:pt x="14350" y="20243"/>
                </a:lnTo>
                <a:lnTo>
                  <a:pt x="14477" y="24168"/>
                </a:lnTo>
                <a:lnTo>
                  <a:pt x="14604" y="24815"/>
                </a:lnTo>
                <a:lnTo>
                  <a:pt x="16636" y="24815"/>
                </a:lnTo>
                <a:lnTo>
                  <a:pt x="16636" y="24498"/>
                </a:lnTo>
                <a:lnTo>
                  <a:pt x="16382" y="24498"/>
                </a:lnTo>
                <a:lnTo>
                  <a:pt x="16300" y="19926"/>
                </a:lnTo>
                <a:lnTo>
                  <a:pt x="16128" y="19265"/>
                </a:lnTo>
                <a:lnTo>
                  <a:pt x="15748" y="18287"/>
                </a:lnTo>
                <a:lnTo>
                  <a:pt x="15411" y="17640"/>
                </a:lnTo>
                <a:close/>
              </a:path>
              <a:path w="22859" h="32384">
                <a:moveTo>
                  <a:pt x="16255" y="9143"/>
                </a:moveTo>
                <a:lnTo>
                  <a:pt x="12191" y="9143"/>
                </a:lnTo>
                <a:lnTo>
                  <a:pt x="13207" y="9474"/>
                </a:lnTo>
                <a:lnTo>
                  <a:pt x="13588" y="9791"/>
                </a:lnTo>
                <a:lnTo>
                  <a:pt x="14096" y="10121"/>
                </a:lnTo>
                <a:lnTo>
                  <a:pt x="14604" y="11099"/>
                </a:lnTo>
                <a:lnTo>
                  <a:pt x="14604" y="13715"/>
                </a:lnTo>
                <a:lnTo>
                  <a:pt x="14096" y="14693"/>
                </a:lnTo>
                <a:lnTo>
                  <a:pt x="13207" y="15024"/>
                </a:lnTo>
                <a:lnTo>
                  <a:pt x="12700" y="15354"/>
                </a:lnTo>
                <a:lnTo>
                  <a:pt x="12064" y="15671"/>
                </a:lnTo>
                <a:lnTo>
                  <a:pt x="15239" y="15671"/>
                </a:lnTo>
                <a:lnTo>
                  <a:pt x="16128" y="15024"/>
                </a:lnTo>
                <a:lnTo>
                  <a:pt x="16636" y="13715"/>
                </a:lnTo>
                <a:lnTo>
                  <a:pt x="16636" y="9791"/>
                </a:lnTo>
                <a:lnTo>
                  <a:pt x="16255" y="9143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07435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4">
                <a:moveTo>
                  <a:pt x="0" y="0"/>
                </a:moveTo>
                <a:lnTo>
                  <a:pt x="0" y="643127"/>
                </a:lnTo>
                <a:lnTo>
                  <a:pt x="9143999" y="64312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36928" y="3165170"/>
            <a:ext cx="6464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Spark</a:t>
            </a:r>
            <a:r>
              <a:rPr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SQL</a:t>
            </a:r>
            <a:r>
              <a:rPr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Columns</a:t>
            </a:r>
            <a:r>
              <a:rPr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Expressions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sz="2750" spc="-10" dirty="0"/>
              <a:t>Columns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180238" y="1150111"/>
            <a:ext cx="7962265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Column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transforming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DataFrame/Table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 </a:t>
            </a:r>
            <a:r>
              <a:rPr sz="1800" spc="-10" dirty="0">
                <a:latin typeface="Arial"/>
                <a:cs typeface="Arial"/>
              </a:rPr>
              <a:t>expression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8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various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syntax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including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238" y="4204842"/>
            <a:ext cx="821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You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manufacture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new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Operators/Methods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9900" y="2354579"/>
            <a:ext cx="3124200" cy="1584960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310"/>
              </a:spcBef>
            </a:pPr>
            <a:r>
              <a:rPr sz="1800" b="1" spc="-10" dirty="0">
                <a:latin typeface="Arial"/>
                <a:cs typeface="Arial"/>
              </a:rPr>
              <a:t>df["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columnName</a:t>
            </a:r>
            <a:r>
              <a:rPr sz="1800" b="1" spc="-10" dirty="0">
                <a:latin typeface="Arial"/>
                <a:cs typeface="Arial"/>
              </a:rPr>
              <a:t>"]</a:t>
            </a:r>
            <a:endParaRPr sz="18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1000"/>
              </a:spcBef>
            </a:pPr>
            <a:r>
              <a:rPr sz="1800" b="1" spc="-10" dirty="0">
                <a:latin typeface="Arial"/>
                <a:cs typeface="Arial"/>
              </a:rPr>
              <a:t>df.columnName</a:t>
            </a:r>
            <a:endParaRPr sz="1800">
              <a:latin typeface="Arial"/>
              <a:cs typeface="Arial"/>
            </a:endParaRPr>
          </a:p>
          <a:p>
            <a:pPr marL="182880" marR="264160">
              <a:lnSpc>
                <a:spcPct val="146100"/>
              </a:lnSpc>
              <a:spcBef>
                <a:spcPts val="1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col</a:t>
            </a:r>
            <a:r>
              <a:rPr sz="1800" b="1" spc="-10" dirty="0">
                <a:latin typeface="Arial"/>
                <a:cs typeface="Arial"/>
              </a:rPr>
              <a:t>("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columnName</a:t>
            </a:r>
            <a:r>
              <a:rPr sz="1800" b="1" spc="-10" dirty="0">
                <a:latin typeface="Arial"/>
                <a:cs typeface="Arial"/>
              </a:rPr>
              <a:t>")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col</a:t>
            </a:r>
            <a:r>
              <a:rPr sz="1800" b="1" spc="-10" dirty="0">
                <a:latin typeface="Arial"/>
                <a:cs typeface="Arial"/>
              </a:rPr>
              <a:t>("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columnName.field</a:t>
            </a:r>
            <a:r>
              <a:rPr sz="1800" b="1" spc="-10" dirty="0">
                <a:latin typeface="Arial"/>
                <a:cs typeface="Arial"/>
              </a:rPr>
              <a:t>")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9900" y="4733544"/>
            <a:ext cx="3124200" cy="1277620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col</a:t>
            </a:r>
            <a:r>
              <a:rPr sz="1800" b="1" dirty="0">
                <a:latin typeface="Arial"/>
                <a:cs typeface="Arial"/>
              </a:rPr>
              <a:t>("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1800" b="1" dirty="0">
                <a:latin typeface="Arial"/>
                <a:cs typeface="Arial"/>
              </a:rPr>
              <a:t>")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*</a:t>
            </a:r>
            <a:r>
              <a:rPr sz="1800" b="1" spc="-10" dirty="0">
                <a:latin typeface="Arial"/>
                <a:cs typeface="Arial"/>
              </a:rPr>
              <a:t> col("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latin typeface="Arial"/>
                <a:cs typeface="Arial"/>
              </a:rPr>
              <a:t>")</a:t>
            </a:r>
            <a:endParaRPr sz="18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133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col</a:t>
            </a:r>
            <a:r>
              <a:rPr sz="1800" b="1" spc="-10" dirty="0">
                <a:latin typeface="Arial"/>
                <a:cs typeface="Arial"/>
              </a:rPr>
              <a:t>("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1800" b="1" spc="-10" dirty="0">
                <a:latin typeface="Arial"/>
                <a:cs typeface="Arial"/>
              </a:rPr>
              <a:t>").asc()</a:t>
            </a:r>
            <a:endParaRPr sz="18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132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col</a:t>
            </a:r>
            <a:r>
              <a:rPr sz="1800" b="1" dirty="0">
                <a:latin typeface="Arial"/>
                <a:cs typeface="Arial"/>
              </a:rPr>
              <a:t>("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1800" b="1" dirty="0">
                <a:latin typeface="Arial"/>
                <a:cs typeface="Arial"/>
              </a:rPr>
              <a:t>").cast("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float</a:t>
            </a:r>
            <a:r>
              <a:rPr sz="1800" b="1" dirty="0">
                <a:latin typeface="Arial"/>
                <a:cs typeface="Arial"/>
              </a:rPr>
              <a:t>")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*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8761D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28600"/>
            <a:ext cx="1371600" cy="551815"/>
          </a:xfrm>
          <a:custGeom>
            <a:avLst/>
            <a:gdLst/>
            <a:ahLst/>
            <a:cxnLst/>
            <a:rect l="l" t="t" r="r" b="b"/>
            <a:pathLst>
              <a:path w="1371600" h="551815">
                <a:moveTo>
                  <a:pt x="1371600" y="0"/>
                </a:moveTo>
                <a:lnTo>
                  <a:pt x="0" y="0"/>
                </a:lnTo>
                <a:lnTo>
                  <a:pt x="0" y="551688"/>
                </a:lnTo>
                <a:lnTo>
                  <a:pt x="1371600" y="551688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35"/>
              </a:spcBef>
            </a:pPr>
            <a:r>
              <a:rPr sz="2750" dirty="0"/>
              <a:t>Column</a:t>
            </a:r>
            <a:r>
              <a:rPr sz="2750" spc="80" dirty="0"/>
              <a:t> </a:t>
            </a:r>
            <a:r>
              <a:rPr sz="2750" dirty="0"/>
              <a:t>Operators</a:t>
            </a:r>
            <a:r>
              <a:rPr sz="2750" spc="114" dirty="0"/>
              <a:t> </a:t>
            </a:r>
            <a:r>
              <a:rPr sz="2750" dirty="0"/>
              <a:t>and</a:t>
            </a:r>
            <a:r>
              <a:rPr sz="2750" spc="95" dirty="0"/>
              <a:t> </a:t>
            </a:r>
            <a:r>
              <a:rPr sz="2750" spc="-10" dirty="0"/>
              <a:t>Methods</a:t>
            </a:r>
            <a:endParaRPr sz="27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555076"/>
              </p:ext>
            </p:extLst>
          </p:nvPr>
        </p:nvGraphicFramePr>
        <p:xfrm>
          <a:off x="298450" y="1390650"/>
          <a:ext cx="8534400" cy="4300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Operator/Method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b="1" spc="-125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&amp;,</a:t>
                      </a:r>
                      <a:r>
                        <a:rPr sz="1800" b="1" spc="-16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sz="1800" b="1" spc="-844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|</a:t>
                      </a:r>
                      <a:endParaRPr sz="1800" dirty="0">
                        <a:latin typeface="+mn-lt"/>
                        <a:cs typeface="Tahoma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Boolean</a:t>
                      </a:r>
                      <a:r>
                        <a:rPr sz="1800" spc="-2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AND,</a:t>
                      </a:r>
                      <a:r>
                        <a:rPr sz="18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OR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Python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265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*,</a:t>
                      </a:r>
                      <a:r>
                        <a:rPr sz="1800" b="1" spc="-175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sz="1800" b="1" spc="-605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+</a:t>
                      </a:r>
                      <a:r>
                        <a:rPr sz="1800" b="1" spc="-17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sz="1800" b="1" spc="-9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,</a:t>
                      </a:r>
                      <a:r>
                        <a:rPr sz="1800" b="1" spc="-165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sz="1800" b="1" spc="-35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&lt;,</a:t>
                      </a:r>
                      <a:r>
                        <a:rPr sz="1800" b="1" spc="-17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sz="1800" b="1" spc="-63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&gt;=</a:t>
                      </a:r>
                      <a:r>
                        <a:rPr lang="en-US" sz="1800" b="1" spc="-63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  </a:t>
                      </a:r>
                      <a:endParaRPr sz="1800" dirty="0">
                        <a:latin typeface="+mn-lt"/>
                        <a:cs typeface="Tahom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spc="-40" dirty="0">
                          <a:latin typeface="Tahoma"/>
                          <a:cs typeface="Tahoma"/>
                        </a:rPr>
                        <a:t>Math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comparison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operators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en-GB" sz="1800" b="1" spc="-434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==,</a:t>
                      </a:r>
                      <a:r>
                        <a:rPr lang="en-GB" sz="1800" b="1" spc="-16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en-GB" sz="1800" b="1" spc="-33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!=</a:t>
                      </a:r>
                      <a:endParaRPr sz="1800" dirty="0">
                        <a:latin typeface="+mn-lt"/>
                        <a:cs typeface="Tahom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Equality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inequality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tests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Python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11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alias,</a:t>
                      </a:r>
                      <a:r>
                        <a:rPr sz="1800" b="1" spc="-114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as</a:t>
                      </a:r>
                      <a:endParaRPr sz="1800" dirty="0">
                        <a:latin typeface="+mn-lt"/>
                        <a:cs typeface="Tahom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Gives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an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alias,</a:t>
                      </a:r>
                      <a:r>
                        <a:rPr sz="1800" spc="-2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90" dirty="0">
                          <a:latin typeface="Tahoma"/>
                          <a:cs typeface="Tahoma"/>
                        </a:rPr>
                        <a:t>as</a:t>
                      </a:r>
                      <a:r>
                        <a:rPr sz="1800" b="1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only</a:t>
                      </a:r>
                      <a:r>
                        <a:rPr sz="1800" spc="-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Scala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7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cast,</a:t>
                      </a:r>
                      <a:r>
                        <a:rPr sz="1800" b="1" spc="-15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astype</a:t>
                      </a:r>
                      <a:endParaRPr sz="1800" dirty="0">
                        <a:latin typeface="+mn-lt"/>
                        <a:cs typeface="Tahom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Casts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column</a:t>
                      </a:r>
                      <a:r>
                        <a:rPr sz="18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to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different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data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type,</a:t>
                      </a:r>
                      <a:r>
                        <a:rPr sz="1800" spc="-2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0" dirty="0">
                          <a:latin typeface="Tahoma"/>
                          <a:cs typeface="Tahoma"/>
                        </a:rPr>
                        <a:t>astype</a:t>
                      </a:r>
                      <a:r>
                        <a:rPr sz="1800" b="1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only</a:t>
                      </a:r>
                      <a:r>
                        <a:rPr sz="18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Python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12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isNull,</a:t>
                      </a:r>
                      <a:r>
                        <a:rPr sz="1800" b="1" spc="-135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isNotNull,</a:t>
                      </a:r>
                      <a:endParaRPr sz="1800" dirty="0">
                        <a:latin typeface="+mn-lt"/>
                        <a:cs typeface="Tahom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isNan</a:t>
                      </a:r>
                      <a:endParaRPr sz="1800" dirty="0">
                        <a:latin typeface="+mn-lt"/>
                        <a:cs typeface="Tahom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spc="-80" dirty="0">
                          <a:latin typeface="Tahoma"/>
                          <a:cs typeface="Tahoma"/>
                        </a:rPr>
                        <a:t>Is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null,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is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not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null,</a:t>
                      </a:r>
                      <a:r>
                        <a:rPr sz="18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is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NaN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(Not</a:t>
                      </a:r>
                      <a:r>
                        <a:rPr sz="1800" spc="-1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Number)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2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isin</a:t>
                      </a:r>
                      <a:endParaRPr sz="1800" dirty="0">
                        <a:latin typeface="+mn-lt"/>
                        <a:cs typeface="Tahom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Boolean</a:t>
                      </a:r>
                      <a:r>
                        <a:rPr sz="14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evaluated</a:t>
                      </a:r>
                      <a:r>
                        <a:rPr sz="14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to</a:t>
                      </a:r>
                      <a:r>
                        <a:rPr sz="14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true</a:t>
                      </a:r>
                      <a:r>
                        <a:rPr sz="14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if</a:t>
                      </a:r>
                      <a:r>
                        <a:rPr sz="14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value</a:t>
                      </a:r>
                      <a:r>
                        <a:rPr sz="14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contained</a:t>
                      </a:r>
                      <a:r>
                        <a:rPr sz="14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by</a:t>
                      </a:r>
                      <a:r>
                        <a:rPr sz="14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values</a:t>
                      </a:r>
                      <a:r>
                        <a:rPr sz="14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4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4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arguments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7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asc,</a:t>
                      </a:r>
                      <a:r>
                        <a:rPr sz="1800" b="1" spc="-155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1F5F"/>
                          </a:solidFill>
                          <a:latin typeface="+mn-lt"/>
                          <a:cs typeface="Tahoma"/>
                        </a:rPr>
                        <a:t>desc</a:t>
                      </a:r>
                      <a:endParaRPr sz="1800" dirty="0">
                        <a:latin typeface="+mn-lt"/>
                        <a:cs typeface="Tahom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Returns</a:t>
                      </a:r>
                      <a:r>
                        <a:rPr sz="14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4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sort</a:t>
                      </a:r>
                      <a:r>
                        <a:rPr sz="14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expression</a:t>
                      </a:r>
                      <a:r>
                        <a:rPr sz="1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based</a:t>
                      </a:r>
                      <a:r>
                        <a:rPr sz="14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on</a:t>
                      </a:r>
                      <a:r>
                        <a:rPr sz="14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ascending/descending</a:t>
                      </a:r>
                      <a:r>
                        <a:rPr sz="14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order</a:t>
                      </a:r>
                      <a:r>
                        <a:rPr sz="14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4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4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column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61366"/>
            <a:ext cx="381952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b="1" dirty="0">
                <a:latin typeface="Arial"/>
                <a:cs typeface="Arial"/>
              </a:rPr>
              <a:t>DataFrame</a:t>
            </a:r>
            <a:r>
              <a:rPr sz="2750" b="1" spc="165" dirty="0">
                <a:latin typeface="Arial"/>
                <a:cs typeface="Arial"/>
              </a:rPr>
              <a:t> </a:t>
            </a:r>
            <a:r>
              <a:rPr sz="2750" b="1" spc="-10" dirty="0">
                <a:latin typeface="Arial"/>
                <a:cs typeface="Arial"/>
              </a:rPr>
              <a:t>Operations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7637" y="1482661"/>
            <a:ext cx="525145" cy="525145"/>
            <a:chOff x="147637" y="1482661"/>
            <a:chExt cx="525145" cy="525145"/>
          </a:xfrm>
        </p:grpSpPr>
        <p:sp>
          <p:nvSpPr>
            <p:cNvPr id="4" name="object 4"/>
            <p:cNvSpPr/>
            <p:nvPr/>
          </p:nvSpPr>
          <p:spPr>
            <a:xfrm>
              <a:off x="152400" y="1487424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20" h="515619">
                  <a:moveTo>
                    <a:pt x="257556" y="0"/>
                  </a:moveTo>
                  <a:lnTo>
                    <a:pt x="211261" y="4149"/>
                  </a:lnTo>
                  <a:lnTo>
                    <a:pt x="167688" y="16113"/>
                  </a:lnTo>
                  <a:lnTo>
                    <a:pt x="127564" y="35164"/>
                  </a:lnTo>
                  <a:lnTo>
                    <a:pt x="91617" y="60575"/>
                  </a:lnTo>
                  <a:lnTo>
                    <a:pt x="60575" y="91617"/>
                  </a:lnTo>
                  <a:lnTo>
                    <a:pt x="35164" y="127564"/>
                  </a:lnTo>
                  <a:lnTo>
                    <a:pt x="16113" y="167688"/>
                  </a:lnTo>
                  <a:lnTo>
                    <a:pt x="4149" y="211261"/>
                  </a:lnTo>
                  <a:lnTo>
                    <a:pt x="0" y="257555"/>
                  </a:lnTo>
                  <a:lnTo>
                    <a:pt x="4149" y="303850"/>
                  </a:lnTo>
                  <a:lnTo>
                    <a:pt x="16113" y="347423"/>
                  </a:lnTo>
                  <a:lnTo>
                    <a:pt x="35164" y="387547"/>
                  </a:lnTo>
                  <a:lnTo>
                    <a:pt x="60575" y="423494"/>
                  </a:lnTo>
                  <a:lnTo>
                    <a:pt x="91617" y="454536"/>
                  </a:lnTo>
                  <a:lnTo>
                    <a:pt x="127564" y="479947"/>
                  </a:lnTo>
                  <a:lnTo>
                    <a:pt x="167688" y="498998"/>
                  </a:lnTo>
                  <a:lnTo>
                    <a:pt x="211261" y="510962"/>
                  </a:lnTo>
                  <a:lnTo>
                    <a:pt x="257556" y="515112"/>
                  </a:lnTo>
                  <a:lnTo>
                    <a:pt x="303850" y="510962"/>
                  </a:lnTo>
                  <a:lnTo>
                    <a:pt x="347423" y="498998"/>
                  </a:lnTo>
                  <a:lnTo>
                    <a:pt x="387547" y="479947"/>
                  </a:lnTo>
                  <a:lnTo>
                    <a:pt x="423494" y="454536"/>
                  </a:lnTo>
                  <a:lnTo>
                    <a:pt x="454536" y="423494"/>
                  </a:lnTo>
                  <a:lnTo>
                    <a:pt x="479947" y="387547"/>
                  </a:lnTo>
                  <a:lnTo>
                    <a:pt x="498998" y="347423"/>
                  </a:lnTo>
                  <a:lnTo>
                    <a:pt x="510962" y="303850"/>
                  </a:lnTo>
                  <a:lnTo>
                    <a:pt x="515112" y="257555"/>
                  </a:lnTo>
                  <a:lnTo>
                    <a:pt x="510962" y="211261"/>
                  </a:lnTo>
                  <a:lnTo>
                    <a:pt x="498998" y="167688"/>
                  </a:lnTo>
                  <a:lnTo>
                    <a:pt x="479947" y="127564"/>
                  </a:lnTo>
                  <a:lnTo>
                    <a:pt x="454536" y="91617"/>
                  </a:lnTo>
                  <a:lnTo>
                    <a:pt x="423494" y="60575"/>
                  </a:lnTo>
                  <a:lnTo>
                    <a:pt x="387547" y="35164"/>
                  </a:lnTo>
                  <a:lnTo>
                    <a:pt x="347423" y="16113"/>
                  </a:lnTo>
                  <a:lnTo>
                    <a:pt x="303850" y="4149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487424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20" h="515619">
                  <a:moveTo>
                    <a:pt x="0" y="257555"/>
                  </a:moveTo>
                  <a:lnTo>
                    <a:pt x="4149" y="211261"/>
                  </a:lnTo>
                  <a:lnTo>
                    <a:pt x="16113" y="167688"/>
                  </a:lnTo>
                  <a:lnTo>
                    <a:pt x="35164" y="127564"/>
                  </a:lnTo>
                  <a:lnTo>
                    <a:pt x="60575" y="91617"/>
                  </a:lnTo>
                  <a:lnTo>
                    <a:pt x="91617" y="60575"/>
                  </a:lnTo>
                  <a:lnTo>
                    <a:pt x="127564" y="35164"/>
                  </a:lnTo>
                  <a:lnTo>
                    <a:pt x="167688" y="16113"/>
                  </a:lnTo>
                  <a:lnTo>
                    <a:pt x="211261" y="4149"/>
                  </a:lnTo>
                  <a:lnTo>
                    <a:pt x="257556" y="0"/>
                  </a:lnTo>
                  <a:lnTo>
                    <a:pt x="303850" y="4149"/>
                  </a:lnTo>
                  <a:lnTo>
                    <a:pt x="347423" y="16113"/>
                  </a:lnTo>
                  <a:lnTo>
                    <a:pt x="387547" y="35164"/>
                  </a:lnTo>
                  <a:lnTo>
                    <a:pt x="423494" y="60575"/>
                  </a:lnTo>
                  <a:lnTo>
                    <a:pt x="454536" y="91617"/>
                  </a:lnTo>
                  <a:lnTo>
                    <a:pt x="479947" y="127564"/>
                  </a:lnTo>
                  <a:lnTo>
                    <a:pt x="498998" y="167688"/>
                  </a:lnTo>
                  <a:lnTo>
                    <a:pt x="510962" y="211261"/>
                  </a:lnTo>
                  <a:lnTo>
                    <a:pt x="515112" y="257555"/>
                  </a:lnTo>
                  <a:lnTo>
                    <a:pt x="510962" y="303850"/>
                  </a:lnTo>
                  <a:lnTo>
                    <a:pt x="498998" y="347423"/>
                  </a:lnTo>
                  <a:lnTo>
                    <a:pt x="479947" y="387547"/>
                  </a:lnTo>
                  <a:lnTo>
                    <a:pt x="454536" y="423494"/>
                  </a:lnTo>
                  <a:lnTo>
                    <a:pt x="423494" y="454536"/>
                  </a:lnTo>
                  <a:lnTo>
                    <a:pt x="387547" y="479947"/>
                  </a:lnTo>
                  <a:lnTo>
                    <a:pt x="347423" y="498998"/>
                  </a:lnTo>
                  <a:lnTo>
                    <a:pt x="303850" y="510962"/>
                  </a:lnTo>
                  <a:lnTo>
                    <a:pt x="257556" y="515112"/>
                  </a:lnTo>
                  <a:lnTo>
                    <a:pt x="211261" y="510962"/>
                  </a:lnTo>
                  <a:lnTo>
                    <a:pt x="167688" y="498998"/>
                  </a:lnTo>
                  <a:lnTo>
                    <a:pt x="127564" y="479947"/>
                  </a:lnTo>
                  <a:lnTo>
                    <a:pt x="91617" y="454536"/>
                  </a:lnTo>
                  <a:lnTo>
                    <a:pt x="60575" y="423494"/>
                  </a:lnTo>
                  <a:lnTo>
                    <a:pt x="35164" y="387547"/>
                  </a:lnTo>
                  <a:lnTo>
                    <a:pt x="16113" y="347423"/>
                  </a:lnTo>
                  <a:lnTo>
                    <a:pt x="4149" y="303850"/>
                  </a:lnTo>
                  <a:lnTo>
                    <a:pt x="0" y="2575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7637" y="3116389"/>
            <a:ext cx="525145" cy="525145"/>
            <a:chOff x="147637" y="3116389"/>
            <a:chExt cx="525145" cy="525145"/>
          </a:xfrm>
        </p:grpSpPr>
        <p:sp>
          <p:nvSpPr>
            <p:cNvPr id="7" name="object 7"/>
            <p:cNvSpPr/>
            <p:nvPr/>
          </p:nvSpPr>
          <p:spPr>
            <a:xfrm>
              <a:off x="152400" y="3121151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20" h="515620">
                  <a:moveTo>
                    <a:pt x="257556" y="0"/>
                  </a:moveTo>
                  <a:lnTo>
                    <a:pt x="211261" y="4149"/>
                  </a:lnTo>
                  <a:lnTo>
                    <a:pt x="167688" y="16113"/>
                  </a:lnTo>
                  <a:lnTo>
                    <a:pt x="127564" y="35164"/>
                  </a:lnTo>
                  <a:lnTo>
                    <a:pt x="91617" y="60575"/>
                  </a:lnTo>
                  <a:lnTo>
                    <a:pt x="60575" y="91617"/>
                  </a:lnTo>
                  <a:lnTo>
                    <a:pt x="35164" y="127564"/>
                  </a:lnTo>
                  <a:lnTo>
                    <a:pt x="16113" y="167688"/>
                  </a:lnTo>
                  <a:lnTo>
                    <a:pt x="4149" y="211261"/>
                  </a:lnTo>
                  <a:lnTo>
                    <a:pt x="0" y="257556"/>
                  </a:lnTo>
                  <a:lnTo>
                    <a:pt x="4149" y="303850"/>
                  </a:lnTo>
                  <a:lnTo>
                    <a:pt x="16113" y="347423"/>
                  </a:lnTo>
                  <a:lnTo>
                    <a:pt x="35164" y="387547"/>
                  </a:lnTo>
                  <a:lnTo>
                    <a:pt x="60575" y="423494"/>
                  </a:lnTo>
                  <a:lnTo>
                    <a:pt x="91617" y="454536"/>
                  </a:lnTo>
                  <a:lnTo>
                    <a:pt x="127564" y="479947"/>
                  </a:lnTo>
                  <a:lnTo>
                    <a:pt x="167688" y="498998"/>
                  </a:lnTo>
                  <a:lnTo>
                    <a:pt x="211261" y="510962"/>
                  </a:lnTo>
                  <a:lnTo>
                    <a:pt x="257556" y="515112"/>
                  </a:lnTo>
                  <a:lnTo>
                    <a:pt x="303850" y="510962"/>
                  </a:lnTo>
                  <a:lnTo>
                    <a:pt x="347423" y="498998"/>
                  </a:lnTo>
                  <a:lnTo>
                    <a:pt x="387547" y="479947"/>
                  </a:lnTo>
                  <a:lnTo>
                    <a:pt x="423494" y="454536"/>
                  </a:lnTo>
                  <a:lnTo>
                    <a:pt x="454536" y="423494"/>
                  </a:lnTo>
                  <a:lnTo>
                    <a:pt x="479947" y="387547"/>
                  </a:lnTo>
                  <a:lnTo>
                    <a:pt x="498998" y="347423"/>
                  </a:lnTo>
                  <a:lnTo>
                    <a:pt x="510962" y="303850"/>
                  </a:lnTo>
                  <a:lnTo>
                    <a:pt x="515112" y="257556"/>
                  </a:lnTo>
                  <a:lnTo>
                    <a:pt x="510962" y="211261"/>
                  </a:lnTo>
                  <a:lnTo>
                    <a:pt x="498998" y="167688"/>
                  </a:lnTo>
                  <a:lnTo>
                    <a:pt x="479947" y="127564"/>
                  </a:lnTo>
                  <a:lnTo>
                    <a:pt x="454536" y="91617"/>
                  </a:lnTo>
                  <a:lnTo>
                    <a:pt x="423494" y="60575"/>
                  </a:lnTo>
                  <a:lnTo>
                    <a:pt x="387547" y="35164"/>
                  </a:lnTo>
                  <a:lnTo>
                    <a:pt x="347423" y="16113"/>
                  </a:lnTo>
                  <a:lnTo>
                    <a:pt x="303850" y="4149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3121151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20" h="515620">
                  <a:moveTo>
                    <a:pt x="0" y="257556"/>
                  </a:moveTo>
                  <a:lnTo>
                    <a:pt x="4149" y="211261"/>
                  </a:lnTo>
                  <a:lnTo>
                    <a:pt x="16113" y="167688"/>
                  </a:lnTo>
                  <a:lnTo>
                    <a:pt x="35164" y="127564"/>
                  </a:lnTo>
                  <a:lnTo>
                    <a:pt x="60575" y="91617"/>
                  </a:lnTo>
                  <a:lnTo>
                    <a:pt x="91617" y="60575"/>
                  </a:lnTo>
                  <a:lnTo>
                    <a:pt x="127564" y="35164"/>
                  </a:lnTo>
                  <a:lnTo>
                    <a:pt x="167688" y="16113"/>
                  </a:lnTo>
                  <a:lnTo>
                    <a:pt x="211261" y="4149"/>
                  </a:lnTo>
                  <a:lnTo>
                    <a:pt x="257556" y="0"/>
                  </a:lnTo>
                  <a:lnTo>
                    <a:pt x="303850" y="4149"/>
                  </a:lnTo>
                  <a:lnTo>
                    <a:pt x="347423" y="16113"/>
                  </a:lnTo>
                  <a:lnTo>
                    <a:pt x="387547" y="35164"/>
                  </a:lnTo>
                  <a:lnTo>
                    <a:pt x="423494" y="60575"/>
                  </a:lnTo>
                  <a:lnTo>
                    <a:pt x="454536" y="91617"/>
                  </a:lnTo>
                  <a:lnTo>
                    <a:pt x="479947" y="127564"/>
                  </a:lnTo>
                  <a:lnTo>
                    <a:pt x="498998" y="167688"/>
                  </a:lnTo>
                  <a:lnTo>
                    <a:pt x="510962" y="211261"/>
                  </a:lnTo>
                  <a:lnTo>
                    <a:pt x="515112" y="257556"/>
                  </a:lnTo>
                  <a:lnTo>
                    <a:pt x="510962" y="303850"/>
                  </a:lnTo>
                  <a:lnTo>
                    <a:pt x="498998" y="347423"/>
                  </a:lnTo>
                  <a:lnTo>
                    <a:pt x="479947" y="387547"/>
                  </a:lnTo>
                  <a:lnTo>
                    <a:pt x="454536" y="423494"/>
                  </a:lnTo>
                  <a:lnTo>
                    <a:pt x="423494" y="454536"/>
                  </a:lnTo>
                  <a:lnTo>
                    <a:pt x="387547" y="479947"/>
                  </a:lnTo>
                  <a:lnTo>
                    <a:pt x="347423" y="498998"/>
                  </a:lnTo>
                  <a:lnTo>
                    <a:pt x="303850" y="510962"/>
                  </a:lnTo>
                  <a:lnTo>
                    <a:pt x="257556" y="515112"/>
                  </a:lnTo>
                  <a:lnTo>
                    <a:pt x="211261" y="510962"/>
                  </a:lnTo>
                  <a:lnTo>
                    <a:pt x="167688" y="498998"/>
                  </a:lnTo>
                  <a:lnTo>
                    <a:pt x="127564" y="479947"/>
                  </a:lnTo>
                  <a:lnTo>
                    <a:pt x="91617" y="454536"/>
                  </a:lnTo>
                  <a:lnTo>
                    <a:pt x="60575" y="423494"/>
                  </a:lnTo>
                  <a:lnTo>
                    <a:pt x="35164" y="387547"/>
                  </a:lnTo>
                  <a:lnTo>
                    <a:pt x="16113" y="347423"/>
                  </a:lnTo>
                  <a:lnTo>
                    <a:pt x="4149" y="303850"/>
                  </a:lnTo>
                  <a:lnTo>
                    <a:pt x="0" y="2575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640" y="1170178"/>
            <a:ext cx="8844280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86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DataFrames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support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two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types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Operations:</a:t>
            </a:r>
            <a:endParaRPr sz="1800">
              <a:latin typeface="Arial"/>
              <a:cs typeface="Arial"/>
            </a:endParaRPr>
          </a:p>
          <a:p>
            <a:pPr marL="243840">
              <a:lnSpc>
                <a:spcPts val="4020"/>
              </a:lnSpc>
              <a:tabLst>
                <a:tab pos="735965" algn="l"/>
              </a:tabLst>
            </a:pPr>
            <a:r>
              <a:rPr sz="5400" b="1" spc="-37" baseline="-7716" dirty="0">
                <a:latin typeface="Arial"/>
                <a:cs typeface="Arial"/>
              </a:rPr>
              <a:t>1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Actions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computes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DataFrame</a:t>
            </a:r>
            <a:endParaRPr sz="1800">
              <a:latin typeface="Arial"/>
              <a:cs typeface="Arial"/>
            </a:endParaRPr>
          </a:p>
          <a:p>
            <a:pPr marL="1193800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1193800" algn="l"/>
                <a:tab pos="1194435" algn="l"/>
              </a:tabLst>
            </a:pPr>
            <a:r>
              <a:rPr sz="1800" dirty="0">
                <a:latin typeface="Arial"/>
                <a:cs typeface="Arial"/>
              </a:rPr>
              <a:t>Actions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return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either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console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written</a:t>
            </a:r>
            <a:r>
              <a:rPr sz="18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193800" marR="541020" indent="-228600">
              <a:lnSpc>
                <a:spcPct val="100000"/>
              </a:lnSpc>
              <a:buChar char="•"/>
              <a:tabLst>
                <a:tab pos="1193800" algn="l"/>
                <a:tab pos="1194435" algn="l"/>
              </a:tabLst>
            </a:pPr>
            <a:r>
              <a:rPr sz="1800" dirty="0">
                <a:latin typeface="Arial"/>
                <a:cs typeface="Arial"/>
              </a:rPr>
              <a:t>For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example,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earlier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labs,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display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()</a:t>
            </a:r>
            <a:r>
              <a:rPr sz="1800" b="1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an </a:t>
            </a:r>
            <a:r>
              <a:rPr sz="1800" dirty="0">
                <a:latin typeface="Arial"/>
                <a:cs typeface="Arial"/>
              </a:rPr>
              <a:t>Action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display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 set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console</a:t>
            </a:r>
            <a:endParaRPr sz="1800">
              <a:latin typeface="Arial"/>
              <a:cs typeface="Arial"/>
            </a:endParaRPr>
          </a:p>
          <a:p>
            <a:pPr marL="263525">
              <a:lnSpc>
                <a:spcPts val="3720"/>
              </a:lnSpc>
              <a:tabLst>
                <a:tab pos="735965" algn="l"/>
              </a:tabLst>
            </a:pPr>
            <a:r>
              <a:rPr sz="5400" b="1" spc="-37" baseline="-10030" dirty="0">
                <a:latin typeface="Arial"/>
                <a:cs typeface="Arial"/>
              </a:rPr>
              <a:t>2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Transformations</a:t>
            </a:r>
            <a:r>
              <a:rPr sz="1800" spc="-10" dirty="0">
                <a:latin typeface="Arial"/>
                <a:cs typeface="Arial"/>
              </a:rPr>
              <a:t>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new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DataFrame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existing </a:t>
            </a:r>
            <a:r>
              <a:rPr sz="1800" spc="-10" dirty="0">
                <a:latin typeface="Arial"/>
                <a:cs typeface="Arial"/>
              </a:rPr>
              <a:t>DataFrame</a:t>
            </a:r>
            <a:endParaRPr sz="1800">
              <a:latin typeface="Arial"/>
              <a:cs typeface="Arial"/>
            </a:endParaRPr>
          </a:p>
          <a:p>
            <a:pPr marL="1193800" marR="645795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1193800" algn="l"/>
                <a:tab pos="1194435" algn="l"/>
                <a:tab pos="4354830" algn="l"/>
              </a:tabLst>
            </a:pPr>
            <a:r>
              <a:rPr sz="1800" dirty="0">
                <a:latin typeface="Arial"/>
                <a:cs typeface="Arial"/>
              </a:rPr>
              <a:t>For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example,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isin</a:t>
            </a:r>
            <a:r>
              <a:rPr sz="1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Transformation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passes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value </a:t>
            </a:r>
            <a:r>
              <a:rPr sz="1800" dirty="0">
                <a:latin typeface="Arial"/>
                <a:cs typeface="Arial"/>
              </a:rPr>
              <a:t>through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Boolean </a:t>
            </a:r>
            <a:r>
              <a:rPr sz="1800" spc="-10" dirty="0">
                <a:latin typeface="Arial"/>
                <a:cs typeface="Arial"/>
              </a:rPr>
              <a:t>evaluation.</a:t>
            </a:r>
            <a:r>
              <a:rPr sz="1800" dirty="0">
                <a:latin typeface="Arial"/>
                <a:cs typeface="Arial"/>
              </a:rPr>
              <a:t>	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true,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returned</a:t>
            </a:r>
            <a:endParaRPr sz="1800">
              <a:latin typeface="Arial"/>
              <a:cs typeface="Arial"/>
            </a:endParaRPr>
          </a:p>
          <a:p>
            <a:pPr marL="1193800" marR="43180" indent="-228600">
              <a:lnSpc>
                <a:spcPct val="100000"/>
              </a:lnSpc>
              <a:spcBef>
                <a:spcPts val="960"/>
              </a:spcBef>
              <a:buChar char="•"/>
              <a:tabLst>
                <a:tab pos="1193800" algn="l"/>
                <a:tab pos="1194435" algn="l"/>
              </a:tabLst>
            </a:pPr>
            <a:r>
              <a:rPr sz="1800" dirty="0">
                <a:latin typeface="Arial"/>
                <a:cs typeface="Arial"/>
              </a:rPr>
              <a:t>All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Transformations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lazy,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compute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their </a:t>
            </a:r>
            <a:r>
              <a:rPr sz="1800" dirty="0">
                <a:latin typeface="Arial"/>
                <a:cs typeface="Arial"/>
              </a:rPr>
              <a:t>results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right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away.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Instead,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just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remember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Transformations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applied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dataset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(e.g.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file).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Transformations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computed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Action</a:t>
            </a:r>
            <a:r>
              <a:rPr sz="18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returned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Driver</a:t>
            </a:r>
            <a:r>
              <a:rPr sz="1800" spc="-10" dirty="0">
                <a:latin typeface="Arial"/>
                <a:cs typeface="Arial"/>
              </a:rPr>
              <a:t> program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2219</Words>
  <Application>Microsoft Office PowerPoint</Application>
  <PresentationFormat>On-screen Show (4:3)</PresentationFormat>
  <Paragraphs>324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Narrow</vt:lpstr>
      <vt:lpstr>Calibri</vt:lpstr>
      <vt:lpstr>Century Gothic</vt:lpstr>
      <vt:lpstr>Lucida Grande</vt:lpstr>
      <vt:lpstr>Tahoma</vt:lpstr>
      <vt:lpstr>Times New Roman</vt:lpstr>
      <vt:lpstr>Office Theme</vt:lpstr>
      <vt:lpstr>C7084 Big Data</vt:lpstr>
      <vt:lpstr>PowerPoint Presentation</vt:lpstr>
      <vt:lpstr>Table of Contents</vt:lpstr>
      <vt:lpstr>Before we Begin: Open Notebook Mod-03a</vt:lpstr>
      <vt:lpstr>Module 03 – Spark SQL</vt:lpstr>
      <vt:lpstr>Spark SQL – Columns and Expressions</vt:lpstr>
      <vt:lpstr>Columns</vt:lpstr>
      <vt:lpstr>Column Operators and Methods</vt:lpstr>
      <vt:lpstr>PowerPoint Presentation</vt:lpstr>
      <vt:lpstr>DataFrame Transformations</vt:lpstr>
      <vt:lpstr>DataFrame Actions</vt:lpstr>
      <vt:lpstr>Spark SQL – Date and Timestamps (Start of Transformations 02)</vt:lpstr>
      <vt:lpstr>What is Unix Time?</vt:lpstr>
      <vt:lpstr>Built-in functions</vt:lpstr>
      <vt:lpstr>Date/Time Patterns</vt:lpstr>
      <vt:lpstr>Spark SQL – Aggregations and Joins</vt:lpstr>
      <vt:lpstr>Aggregate functions</vt:lpstr>
      <vt:lpstr>'groupBy' and 'count'</vt:lpstr>
      <vt:lpstr>groupBy() with agg()</vt:lpstr>
      <vt:lpstr>Join functions</vt:lpstr>
      <vt:lpstr>Inner join() using DataFrames</vt:lpstr>
      <vt:lpstr>Left join() using DataFrames</vt:lpstr>
      <vt:lpstr>Spark SQL – Miscellaneous Functions (No labs on these)</vt:lpstr>
      <vt:lpstr>Non-Aggregate Built-in functions</vt:lpstr>
      <vt:lpstr>String Built-in functions</vt:lpstr>
      <vt:lpstr>Na Built-in functions</vt:lpstr>
      <vt:lpstr>Spark SQL – Widgets</vt:lpstr>
      <vt:lpstr>Widgets: Parameterize your Notebook</vt:lpstr>
      <vt:lpstr>Widgets: Parameterize your Notebook</vt:lpstr>
      <vt:lpstr>Widgets: Parameterize your Notebook</vt:lpstr>
      <vt:lpstr>Spark SQL – User Defined Functions (UDFs)</vt:lpstr>
      <vt:lpstr>UDF Performance compared to built-in Functions</vt:lpstr>
      <vt:lpstr>UDFs for DataFrames and Tables</vt:lpstr>
      <vt:lpstr>Python UDFs incur more cost compared to Scala UDFs</vt:lpstr>
      <vt:lpstr>UDFs for DataFrames and Tables (Scala)</vt:lpstr>
      <vt:lpstr>UDFs with/without Apache Arrow on Pandas</vt:lpstr>
      <vt:lpstr>UDFs vs Panda UDFs</vt:lpstr>
      <vt:lpstr>UDFs for DataFrames and Tables (Scala)</vt:lpstr>
      <vt:lpstr>Creating UDFs for DataFrames</vt:lpstr>
      <vt:lpstr>Creating UDFs for Table</vt:lpstr>
      <vt:lpstr>In Review: Spark SQL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Tom Farrington</dc:creator>
  <cp:lastModifiedBy>Ed Harris</cp:lastModifiedBy>
  <cp:revision>2</cp:revision>
  <dcterms:created xsi:type="dcterms:W3CDTF">2023-02-05T09:28:00Z</dcterms:created>
  <dcterms:modified xsi:type="dcterms:W3CDTF">2023-02-05T11:59:33Z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2023-02-05T00:00:00Z</vt:filetime>
  </property>
  <property fmtid="{D5CDD505-2E9C-101B-9397-08002B2CF9AE}" pid="5" name="Producer">
    <vt:lpwstr>Microsoft® PowerPoint® for Microsoft 365</vt:lpwstr>
  </property>
</Properties>
</file>